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48" r:id="rId2"/>
    <p:sldId id="264" r:id="rId3"/>
    <p:sldId id="265" r:id="rId4"/>
    <p:sldId id="357" r:id="rId5"/>
    <p:sldId id="317" r:id="rId6"/>
    <p:sldId id="318" r:id="rId7"/>
    <p:sldId id="319" r:id="rId8"/>
    <p:sldId id="321" r:id="rId9"/>
    <p:sldId id="346" r:id="rId10"/>
    <p:sldId id="326" r:id="rId11"/>
    <p:sldId id="328" r:id="rId12"/>
    <p:sldId id="329" r:id="rId13"/>
    <p:sldId id="349" r:id="rId14"/>
    <p:sldId id="305" r:id="rId15"/>
    <p:sldId id="331" r:id="rId16"/>
    <p:sldId id="332" r:id="rId17"/>
    <p:sldId id="333" r:id="rId18"/>
    <p:sldId id="334" r:id="rId19"/>
    <p:sldId id="337" r:id="rId20"/>
    <p:sldId id="338" r:id="rId21"/>
    <p:sldId id="341" r:id="rId22"/>
    <p:sldId id="342" r:id="rId23"/>
    <p:sldId id="350" r:id="rId24"/>
    <p:sldId id="343" r:id="rId25"/>
    <p:sldId id="352" r:id="rId26"/>
    <p:sldId id="353" r:id="rId27"/>
    <p:sldId id="354" r:id="rId28"/>
    <p:sldId id="355" r:id="rId29"/>
    <p:sldId id="356" r:id="rId30"/>
    <p:sldId id="344" r:id="rId31"/>
  </p:sldIdLst>
  <p:sldSz cx="9144000" cy="6858000" type="screen4x3"/>
  <p:notesSz cx="6797675" cy="987425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00"/>
    <a:srgbClr val="F91313"/>
    <a:srgbClr val="2020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10" d="100"/>
          <a:sy n="110" d="100"/>
        </p:scale>
        <p:origin x="3264" y="-136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Hpprobook\e\PIT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Radni_list_programa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708695308503522"/>
          <c:y val="0.20648118985126879"/>
          <c:w val="0.82291304691496459"/>
          <c:h val="0.79351881014873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5000"/>
                  <a:lumOff val="35000"/>
                </a:schemeClr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FFFFFF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6"/>
            <c:bubble3D val="0"/>
            <c:spPr>
              <a:solidFill>
                <a:srgbClr val="2F2B20">
                  <a:lumMod val="90000"/>
                  <a:lumOff val="10000"/>
                </a:srgbClr>
              </a:solidFill>
            </c:spPr>
          </c:dPt>
          <c:dPt>
            <c:idx val="7"/>
            <c:bubble3D val="0"/>
            <c:spPr>
              <a:solidFill>
                <a:srgbClr val="DFDCB7">
                  <a:lumMod val="50000"/>
                </a:srgbClr>
              </a:solidFill>
            </c:spPr>
          </c:dPt>
          <c:dLbls>
            <c:dLbl>
              <c:idx val="0"/>
              <c:layout>
                <c:manualLayout>
                  <c:x val="-0.14063285315229743"/>
                  <c:y val="0.10694429862933801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entury Gothic" pitchFamily="34" charset="0"/>
                      </a:rPr>
                      <a:t>INDUSTRIJA
</a:t>
                    </a:r>
                    <a:r>
                      <a:rPr lang="en-US" sz="12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entury Gothic" pitchFamily="34" charset="0"/>
                      </a:rPr>
                      <a:t>17%</a:t>
                    </a:r>
                    <a:endParaRPr lang="en-US" sz="1200" b="1" baseline="0" dirty="0">
                      <a:solidFill>
                        <a:schemeClr val="tx2">
                          <a:lumMod val="50000"/>
                        </a:schemeClr>
                      </a:solidFill>
                      <a:latin typeface="Century Gothic" pitchFamily="34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056760440917448"/>
                  <c:y val="-0.1880939049285506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chemeClr val="tx1"/>
                        </a:solidFill>
                        <a:latin typeface="Century Gothic" pitchFamily="34" charset="0"/>
                      </a:rPr>
                      <a:t>PROMET
</a:t>
                    </a:r>
                    <a:r>
                      <a:rPr lang="en-US" sz="1200" b="1" dirty="0" smtClean="0">
                        <a:solidFill>
                          <a:schemeClr val="tx1"/>
                        </a:solidFill>
                        <a:latin typeface="Century Gothic" pitchFamily="34" charset="0"/>
                      </a:rPr>
                      <a:t>34%</a:t>
                    </a:r>
                    <a:endParaRPr lang="en-US" sz="1200" b="1" dirty="0">
                      <a:solidFill>
                        <a:schemeClr val="bg1"/>
                      </a:solidFill>
                      <a:latin typeface="Century Gothic" pitchFamily="34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spPr>
                <a:noFill/>
              </c:spPr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5692270522034716"/>
                  <c:y val="-6.477427821522312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chemeClr val="tx1"/>
                        </a:solidFill>
                        <a:latin typeface="Century Gothic" pitchFamily="34" charset="0"/>
                      </a:rPr>
                      <a:t>STAMBENE  I NESTAMBENE ZGRADE
</a:t>
                    </a:r>
                    <a:r>
                      <a:rPr lang="en-US" sz="1200" b="1" dirty="0" smtClean="0">
                        <a:solidFill>
                          <a:schemeClr val="tx1"/>
                        </a:solidFill>
                        <a:latin typeface="Century Gothic" pitchFamily="34" charset="0"/>
                      </a:rPr>
                      <a:t>43%</a:t>
                    </a:r>
                    <a:endParaRPr lang="en-US" sz="1200" b="1" dirty="0">
                      <a:solidFill>
                        <a:schemeClr val="bg1"/>
                      </a:solidFill>
                      <a:latin typeface="Century Gothic" pitchFamily="34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5.2314764411023833E-2"/>
                  <c:y val="-2.8492271799358414E-4"/>
                </c:manualLayout>
              </c:layout>
              <c:tx>
                <c:rich>
                  <a:bodyPr/>
                  <a:lstStyle/>
                  <a:p>
                    <a:r>
                      <a:rPr lang="en-US" sz="80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entury Gothic" pitchFamily="34" charset="0"/>
                      </a:rPr>
                      <a:t>POLJOPRIVREDA
4%</a:t>
                    </a:r>
                    <a:endParaRPr lang="en-US" sz="800" baseline="0" dirty="0">
                      <a:solidFill>
                        <a:schemeClr val="tx2">
                          <a:lumMod val="50000"/>
                        </a:schemeClr>
                      </a:solidFill>
                      <a:latin typeface="Century Gothic" pitchFamily="34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7418729894065874E-2"/>
                  <c:y val="-3.3333624963546221E-2"/>
                </c:manualLayout>
              </c:layout>
              <c:tx>
                <c:rich>
                  <a:bodyPr/>
                  <a:lstStyle/>
                  <a:p>
                    <a:r>
                      <a:rPr lang="en-US" sz="800" kern="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entury Gothic" pitchFamily="34" charset="0"/>
                      </a:rPr>
                      <a:t>GRAĐEVINARSTVO
</a:t>
                    </a:r>
                    <a:r>
                      <a:rPr lang="en-US" sz="800" strike="noStrike" kern="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entury Gothic" pitchFamily="34" charset="0"/>
                      </a:rPr>
                      <a:t>2%</a:t>
                    </a:r>
                    <a:endParaRPr lang="en-US" sz="800" strike="sngStrike" kern="0" baseline="0" dirty="0">
                      <a:solidFill>
                        <a:schemeClr val="tx2">
                          <a:lumMod val="50000"/>
                        </a:schemeClr>
                      </a:solidFill>
                      <a:latin typeface="Century Gothic" pitchFamily="34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Sheet1!$G$9:$G$16</c:f>
              <c:strCache>
                <c:ptCount val="8"/>
                <c:pt idx="0">
                  <c:v>INDUSTRIJA</c:v>
                </c:pt>
                <c:pt idx="1">
                  <c:v>PROMET</c:v>
                </c:pt>
                <c:pt idx="4">
                  <c:v>STAMBENE  I NESTAMBENE ZGRADE</c:v>
                </c:pt>
                <c:pt idx="6">
                  <c:v>POLJOPRIVREDA</c:v>
                </c:pt>
                <c:pt idx="7">
                  <c:v>GRAĐEVINARSTVO</c:v>
                </c:pt>
              </c:strCache>
            </c:strRef>
          </c:cat>
          <c:val>
            <c:numRef>
              <c:f>Sheet1!$H$9:$H$16</c:f>
              <c:numCache>
                <c:formatCode>General</c:formatCode>
                <c:ptCount val="8"/>
                <c:pt idx="0">
                  <c:v>50.3</c:v>
                </c:pt>
                <c:pt idx="1">
                  <c:v>86.89</c:v>
                </c:pt>
                <c:pt idx="4">
                  <c:v>112.53</c:v>
                </c:pt>
                <c:pt idx="6">
                  <c:v>10.27</c:v>
                </c:pt>
                <c:pt idx="7">
                  <c:v>5.85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sr-Latn-R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sz="1400" b="1" i="0" u="none" strike="noStrike" baseline="0" dirty="0" smtClean="0">
                <a:effectLst/>
              </a:rPr>
              <a:t>Potrošnja energije za zagrijavanje prostora, po periodima primjene propisa</a:t>
            </a:r>
            <a:endParaRPr lang="hr-HR" sz="1400" dirty="0"/>
          </a:p>
        </c:rich>
      </c:tx>
      <c:layout>
        <c:manualLayout>
          <c:xMode val="edge"/>
          <c:yMode val="edge"/>
          <c:x val="0.22226859353289749"/>
          <c:y val="9.151845960740742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554911538835424"/>
          <c:y val="2.2735934871760993E-2"/>
          <c:w val="0.88364841547584327"/>
          <c:h val="0.839048176045628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Skup 1</c:v>
                </c:pt>
              </c:strCache>
            </c:strRef>
          </c:tx>
          <c:spPr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C00000">
                  <a:alpha val="90000"/>
                </a:srgb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7"/>
              <c:layout>
                <c:manualLayout>
                  <c:x val="0"/>
                  <c:y val="6.88640396185915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bg1">
                        <a:lumMod val="75000"/>
                      </a:schemeClr>
                    </a:solidFill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1940-1970.</c:v>
                </c:pt>
                <c:pt idx="1">
                  <c:v>1971-1980</c:v>
                </c:pt>
                <c:pt idx="2">
                  <c:v>1981-1987</c:v>
                </c:pt>
                <c:pt idx="3">
                  <c:v>1988-2005</c:v>
                </c:pt>
                <c:pt idx="4">
                  <c:v>2002-2006</c:v>
                </c:pt>
                <c:pt idx="5">
                  <c:v>2010-2012</c:v>
                </c:pt>
                <c:pt idx="6">
                  <c:v>2013</c:v>
                </c:pt>
                <c:pt idx="7">
                  <c:v>2021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250</c:v>
                </c:pt>
                <c:pt idx="1">
                  <c:v>210</c:v>
                </c:pt>
                <c:pt idx="2">
                  <c:v>200</c:v>
                </c:pt>
                <c:pt idx="3">
                  <c:v>150</c:v>
                </c:pt>
                <c:pt idx="4">
                  <c:v>85</c:v>
                </c:pt>
                <c:pt idx="5">
                  <c:v>85</c:v>
                </c:pt>
                <c:pt idx="6">
                  <c:v>70</c:v>
                </c:pt>
                <c:pt idx="7">
                  <c:v>40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-2061899040"/>
        <c:axId val="-2061904480"/>
      </c:barChart>
      <c:catAx>
        <c:axId val="-2061899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061904480"/>
        <c:crosses val="autoZero"/>
        <c:auto val="1"/>
        <c:lblAlgn val="ctr"/>
        <c:lblOffset val="100"/>
        <c:tickMarkSkip val="1"/>
        <c:noMultiLvlLbl val="0"/>
      </c:catAx>
      <c:valAx>
        <c:axId val="-20619044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r-HR" sz="1000" b="1" i="0" u="none" strike="noStrike" baseline="0" dirty="0" smtClean="0">
                    <a:effectLst/>
                  </a:rPr>
                  <a:t>Potrošnja energije za grijanje  (</a:t>
                </a:r>
                <a:r>
                  <a:rPr lang="hr-HR" sz="1000" b="1" i="0" u="none" strike="noStrike" baseline="0" dirty="0" err="1" smtClean="0">
                    <a:effectLst/>
                  </a:rPr>
                  <a:t>kWh</a:t>
                </a:r>
                <a:r>
                  <a:rPr lang="hr-HR" sz="1000" b="1" i="0" u="none" strike="noStrike" baseline="0" dirty="0" smtClean="0">
                    <a:effectLst/>
                  </a:rPr>
                  <a:t>/m</a:t>
                </a:r>
                <a:r>
                  <a:rPr lang="hr-HR" sz="1000" b="1" i="0" u="none" strike="noStrike" baseline="0" dirty="0" smtClean="0">
                    <a:effectLst/>
                    <a:latin typeface="Calibri"/>
                  </a:rPr>
                  <a:t>²</a:t>
                </a:r>
                <a:r>
                  <a:rPr lang="hr-HR" sz="1000" b="1" i="0" u="none" strike="noStrike" baseline="0" dirty="0">
                    <a:effectLst/>
                    <a:latin typeface="Calibri"/>
                  </a:rPr>
                  <a:t>)</a:t>
                </a:r>
                <a:r>
                  <a:rPr lang="hr-HR" sz="1000" b="1" i="0" u="none" strike="noStrike" baseline="0" dirty="0">
                    <a:effectLst/>
                  </a:rPr>
                  <a:t> </a:t>
                </a:r>
                <a:br>
                  <a:rPr lang="hr-HR" sz="1000" b="1" i="0" u="none" strike="noStrike" baseline="0" dirty="0">
                    <a:effectLst/>
                  </a:rPr>
                </a:br>
                <a:endParaRPr lang="hr-HR" dirty="0"/>
              </a:p>
            </c:rich>
          </c:tx>
          <c:layout>
            <c:manualLayout>
              <c:xMode val="edge"/>
              <c:yMode val="edge"/>
              <c:x val="3.6846402623885279E-3"/>
              <c:y val="0.1356345749106749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-2061899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9E3735-30F3-4C18-9F03-4BE031254BCB}" type="doc">
      <dgm:prSet loTypeId="urn:microsoft.com/office/officeart/2005/8/layout/hierarchy4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hr-HR"/>
        </a:p>
      </dgm:t>
    </dgm:pt>
    <dgm:pt modelId="{DA79B622-90E8-4322-A941-E5535B919900}">
      <dgm:prSet phldrT="[Tekst]" custT="1"/>
      <dgm:spPr/>
      <dgm:t>
        <a:bodyPr anchor="ctr"/>
        <a:lstStyle/>
        <a:p>
          <a:pPr algn="ctr">
            <a:spcAft>
              <a:spcPts val="0"/>
            </a:spcAft>
          </a:pPr>
          <a:r>
            <a:rPr lang="hr-HR" sz="1400" b="1" dirty="0" smtClean="0">
              <a:latin typeface="+mn-lt"/>
            </a:rPr>
            <a:t>Program energetske obnove zgrada javnog sektora</a:t>
          </a:r>
        </a:p>
        <a:p>
          <a:pPr algn="ctr">
            <a:spcAft>
              <a:spcPts val="0"/>
            </a:spcAft>
          </a:pPr>
          <a:r>
            <a:rPr lang="hr-HR" sz="1400" b="1" dirty="0" smtClean="0">
              <a:latin typeface="+mn-lt"/>
            </a:rPr>
            <a:t>2014.-2015.</a:t>
          </a:r>
        </a:p>
      </dgm:t>
    </dgm:pt>
    <dgm:pt modelId="{5C53266C-3DBB-4238-AE59-61D4B4725358}" type="parTrans" cxnId="{DB1098CE-C8C7-4A5A-8F37-E04B771B3926}">
      <dgm:prSet/>
      <dgm:spPr/>
      <dgm:t>
        <a:bodyPr/>
        <a:lstStyle/>
        <a:p>
          <a:endParaRPr lang="hr-HR" dirty="0">
            <a:solidFill>
              <a:schemeClr val="tx1"/>
            </a:solidFill>
          </a:endParaRPr>
        </a:p>
      </dgm:t>
    </dgm:pt>
    <dgm:pt modelId="{C1EBBCBE-BC58-4F01-8333-FC439283E776}" type="sibTrans" cxnId="{DB1098CE-C8C7-4A5A-8F37-E04B771B3926}">
      <dgm:prSet/>
      <dgm:spPr/>
      <dgm:t>
        <a:bodyPr/>
        <a:lstStyle/>
        <a:p>
          <a:endParaRPr lang="hr-HR">
            <a:solidFill>
              <a:schemeClr val="tx1"/>
            </a:solidFill>
          </a:endParaRPr>
        </a:p>
      </dgm:t>
    </dgm:pt>
    <dgm:pt modelId="{78695E80-65CF-4AD0-B82E-671F3CD1B3AC}">
      <dgm:prSet phldrT="[Tekst]" custT="1"/>
      <dgm:spPr/>
      <dgm:t>
        <a:bodyPr anchor="ctr"/>
        <a:lstStyle/>
        <a:p>
          <a:pPr algn="ctr">
            <a:spcAft>
              <a:spcPts val="0"/>
            </a:spcAft>
          </a:pPr>
          <a:r>
            <a:rPr lang="hr-HR" sz="1400" b="1" dirty="0" smtClean="0">
              <a:latin typeface="+mn-lt"/>
            </a:rPr>
            <a:t>Program energetske obnove obiteljskih kuća</a:t>
          </a:r>
          <a:br>
            <a:rPr lang="hr-HR" sz="1400" b="1" dirty="0" smtClean="0">
              <a:latin typeface="+mn-lt"/>
            </a:rPr>
          </a:br>
          <a:r>
            <a:rPr lang="hr-HR" sz="1400" b="1" dirty="0" smtClean="0">
              <a:latin typeface="+mn-lt"/>
            </a:rPr>
            <a:t>2014.-2020.</a:t>
          </a:r>
        </a:p>
      </dgm:t>
    </dgm:pt>
    <dgm:pt modelId="{E032D8E3-A3F5-4C24-B4C8-E557F2D8B405}" type="parTrans" cxnId="{F414BD28-9531-483A-A841-EDF9E4523724}">
      <dgm:prSet/>
      <dgm:spPr/>
      <dgm:t>
        <a:bodyPr/>
        <a:lstStyle/>
        <a:p>
          <a:endParaRPr lang="hr-HR" dirty="0">
            <a:solidFill>
              <a:schemeClr val="tx1"/>
            </a:solidFill>
          </a:endParaRPr>
        </a:p>
      </dgm:t>
    </dgm:pt>
    <dgm:pt modelId="{AA11B70E-36AE-4E38-9104-962022E5BFC6}" type="sibTrans" cxnId="{F414BD28-9531-483A-A841-EDF9E4523724}">
      <dgm:prSet/>
      <dgm:spPr/>
      <dgm:t>
        <a:bodyPr/>
        <a:lstStyle/>
        <a:p>
          <a:endParaRPr lang="hr-HR">
            <a:solidFill>
              <a:schemeClr val="tx1"/>
            </a:solidFill>
          </a:endParaRPr>
        </a:p>
      </dgm:t>
    </dgm:pt>
    <dgm:pt modelId="{55D5106D-E8C2-42BD-80B6-662D35845B90}">
      <dgm:prSet phldrT="[Tekst]" custT="1"/>
      <dgm:spPr/>
      <dgm:t>
        <a:bodyPr anchor="ctr"/>
        <a:lstStyle/>
        <a:p>
          <a:endParaRPr lang="hr-HR" sz="1600" b="1" dirty="0" smtClean="0">
            <a:latin typeface="+mn-lt"/>
          </a:endParaRPr>
        </a:p>
        <a:p>
          <a:r>
            <a:rPr lang="hr-HR" sz="1400" b="1" dirty="0" smtClean="0">
              <a:latin typeface="+mn-lt"/>
            </a:rPr>
            <a:t>Program energetske obnove </a:t>
          </a:r>
          <a:r>
            <a:rPr lang="hr-HR" sz="1400" b="1" dirty="0" err="1" smtClean="0">
              <a:latin typeface="+mn-lt"/>
            </a:rPr>
            <a:t>višestam</a:t>
          </a:r>
          <a:r>
            <a:rPr lang="hr-HR" sz="1400" b="1" dirty="0" smtClean="0">
              <a:latin typeface="+mn-lt"/>
            </a:rPr>
            <a:t>. zgrada</a:t>
          </a:r>
          <a:br>
            <a:rPr lang="hr-HR" sz="1400" b="1" dirty="0" smtClean="0">
              <a:latin typeface="+mn-lt"/>
            </a:rPr>
          </a:br>
          <a:r>
            <a:rPr lang="hr-HR" sz="1400" b="1" dirty="0" smtClean="0">
              <a:latin typeface="+mn-lt"/>
            </a:rPr>
            <a:t> 2014. - 2020.</a:t>
          </a:r>
        </a:p>
        <a:p>
          <a:r>
            <a:rPr lang="hr-HR" sz="1600" b="1" dirty="0" smtClean="0">
              <a:latin typeface="+mn-lt"/>
            </a:rPr>
            <a:t> </a:t>
          </a:r>
        </a:p>
      </dgm:t>
    </dgm:pt>
    <dgm:pt modelId="{D49CA133-BB46-4D49-BCBA-10C41CAA1E49}" type="parTrans" cxnId="{21EB5EA9-5C21-4025-9BE7-B4F16471823A}">
      <dgm:prSet/>
      <dgm:spPr/>
      <dgm:t>
        <a:bodyPr/>
        <a:lstStyle/>
        <a:p>
          <a:endParaRPr lang="hr-HR" dirty="0">
            <a:solidFill>
              <a:schemeClr val="tx1"/>
            </a:solidFill>
          </a:endParaRPr>
        </a:p>
      </dgm:t>
    </dgm:pt>
    <dgm:pt modelId="{7B00B902-B13F-473F-8D81-6A434044B668}" type="sibTrans" cxnId="{21EB5EA9-5C21-4025-9BE7-B4F16471823A}">
      <dgm:prSet/>
      <dgm:spPr/>
      <dgm:t>
        <a:bodyPr/>
        <a:lstStyle/>
        <a:p>
          <a:endParaRPr lang="hr-HR">
            <a:solidFill>
              <a:schemeClr val="tx1"/>
            </a:solidFill>
          </a:endParaRPr>
        </a:p>
      </dgm:t>
    </dgm:pt>
    <dgm:pt modelId="{4E15B47F-FEAD-45E5-9664-3D0B0062A498}">
      <dgm:prSet phldrT="[Tekst]" custT="1"/>
      <dgm:spPr/>
      <dgm:t>
        <a:bodyPr anchor="ctr"/>
        <a:lstStyle/>
        <a:p>
          <a:r>
            <a:rPr lang="hr-HR" sz="1400" b="1" dirty="0" smtClean="0">
              <a:latin typeface="+mn-lt"/>
            </a:rPr>
            <a:t>Program energetske obnove komercijalnih zgrada </a:t>
          </a:r>
        </a:p>
        <a:p>
          <a:r>
            <a:rPr lang="hr-HR" sz="1400" b="1" dirty="0" smtClean="0">
              <a:latin typeface="+mn-lt"/>
            </a:rPr>
            <a:t>2014. -2020.</a:t>
          </a:r>
        </a:p>
      </dgm:t>
    </dgm:pt>
    <dgm:pt modelId="{C4C2A0DA-342A-4B2D-92F5-122FCC82A0CF}" type="parTrans" cxnId="{37578920-04C6-44B2-82AC-5C47EED6A2A9}">
      <dgm:prSet/>
      <dgm:spPr/>
      <dgm:t>
        <a:bodyPr/>
        <a:lstStyle/>
        <a:p>
          <a:endParaRPr lang="hr-HR" dirty="0">
            <a:solidFill>
              <a:schemeClr val="tx1"/>
            </a:solidFill>
          </a:endParaRPr>
        </a:p>
      </dgm:t>
    </dgm:pt>
    <dgm:pt modelId="{4F8170AA-B126-4D60-A773-3D80F42651A8}" type="sibTrans" cxnId="{37578920-04C6-44B2-82AC-5C47EED6A2A9}">
      <dgm:prSet/>
      <dgm:spPr/>
      <dgm:t>
        <a:bodyPr/>
        <a:lstStyle/>
        <a:p>
          <a:endParaRPr lang="hr-HR">
            <a:solidFill>
              <a:schemeClr val="tx1"/>
            </a:solidFill>
          </a:endParaRPr>
        </a:p>
      </dgm:t>
    </dgm:pt>
    <dgm:pt modelId="{CD2320E1-C66B-4FCE-BEA2-F09C181EBCBB}">
      <dgm:prSet phldrT="[Tekst]" custT="1"/>
      <dgm:spPr/>
      <dgm:t>
        <a:bodyPr anchor="ctr"/>
        <a:lstStyle/>
        <a:p>
          <a:r>
            <a:rPr lang="hr-HR" sz="1400" b="1" dirty="0" smtClean="0">
              <a:latin typeface="+mn-lt"/>
            </a:rPr>
            <a:t>Dugoročna strategija za poticanje ulaganja u obnovu nacionalnog  fonda zgrada</a:t>
          </a:r>
          <a:r>
            <a:rPr lang="hr-HR" sz="1600" b="1" dirty="0" smtClean="0">
              <a:latin typeface="+mn-lt"/>
            </a:rPr>
            <a:t>  </a:t>
          </a:r>
        </a:p>
      </dgm:t>
    </dgm:pt>
    <dgm:pt modelId="{DF0DF830-F677-4DE0-B835-7E6AF044E4E2}" type="parTrans" cxnId="{8270CD3D-9816-47A0-865B-3A992A7BB489}">
      <dgm:prSet/>
      <dgm:spPr/>
      <dgm:t>
        <a:bodyPr/>
        <a:lstStyle/>
        <a:p>
          <a:endParaRPr lang="hr-HR" dirty="0">
            <a:solidFill>
              <a:schemeClr val="tx1"/>
            </a:solidFill>
          </a:endParaRPr>
        </a:p>
      </dgm:t>
    </dgm:pt>
    <dgm:pt modelId="{5758478F-3DC0-4BC0-9F9F-6C461AAD531E}" type="sibTrans" cxnId="{8270CD3D-9816-47A0-865B-3A992A7BB489}">
      <dgm:prSet/>
      <dgm:spPr/>
      <dgm:t>
        <a:bodyPr/>
        <a:lstStyle/>
        <a:p>
          <a:endParaRPr lang="hr-HR">
            <a:solidFill>
              <a:schemeClr val="tx1"/>
            </a:solidFill>
          </a:endParaRPr>
        </a:p>
      </dgm:t>
    </dgm:pt>
    <dgm:pt modelId="{0BDCFCEB-E573-4B1B-B67B-4D7E4CE4F5F2}">
      <dgm:prSet custT="1"/>
      <dgm:spPr>
        <a:solidFill>
          <a:srgbClr val="00B0F0"/>
        </a:solidFill>
      </dgm:spPr>
      <dgm:t>
        <a:bodyPr/>
        <a:lstStyle/>
        <a:p>
          <a:r>
            <a:rPr lang="hr-HR" sz="1400" b="1" dirty="0" smtClean="0">
              <a:latin typeface="+mn-lt"/>
            </a:rPr>
            <a:t>Program energetske obnove zgrada javnog sektora</a:t>
          </a:r>
        </a:p>
        <a:p>
          <a:r>
            <a:rPr lang="hr-HR" sz="1400" b="1" dirty="0" smtClean="0">
              <a:latin typeface="+mn-lt"/>
            </a:rPr>
            <a:t>2016.-2020.</a:t>
          </a:r>
          <a:endParaRPr lang="hr-HR" sz="1400" b="1" dirty="0">
            <a:latin typeface="+mn-lt"/>
          </a:endParaRPr>
        </a:p>
      </dgm:t>
    </dgm:pt>
    <dgm:pt modelId="{38A3A428-FF47-4267-8C89-AE15FA11A9C9}" type="parTrans" cxnId="{5C8373EB-1B30-4A31-9A34-D14DBB0CDCAB}">
      <dgm:prSet/>
      <dgm:spPr/>
      <dgm:t>
        <a:bodyPr/>
        <a:lstStyle/>
        <a:p>
          <a:endParaRPr lang="hr-HR" dirty="0">
            <a:solidFill>
              <a:schemeClr val="tx1"/>
            </a:solidFill>
          </a:endParaRPr>
        </a:p>
      </dgm:t>
    </dgm:pt>
    <dgm:pt modelId="{2B949D1B-D509-4C99-8A5E-B63270145C0F}" type="sibTrans" cxnId="{5C8373EB-1B30-4A31-9A34-D14DBB0CDCAB}">
      <dgm:prSet/>
      <dgm:spPr/>
      <dgm:t>
        <a:bodyPr/>
        <a:lstStyle/>
        <a:p>
          <a:endParaRPr lang="hr-HR">
            <a:solidFill>
              <a:schemeClr val="tx1"/>
            </a:solidFill>
          </a:endParaRPr>
        </a:p>
      </dgm:t>
    </dgm:pt>
    <dgm:pt modelId="{5C6467B5-F6F6-41D5-A5A6-F116E47A7DCA}">
      <dgm:prSet phldrT="[Tekst]" custT="1"/>
      <dgm:spPr/>
      <dgm:t>
        <a:bodyPr anchor="ctr"/>
        <a:lstStyle/>
        <a:p>
          <a:pPr algn="ctr">
            <a:spcAft>
              <a:spcPts val="0"/>
            </a:spcAft>
          </a:pPr>
          <a:r>
            <a:rPr lang="hr-HR" sz="1600" b="1" dirty="0" err="1" smtClean="0">
              <a:latin typeface="+mn-lt"/>
            </a:rPr>
            <a:t>ZEnU</a:t>
          </a:r>
          <a:r>
            <a:rPr lang="hr-HR" sz="1600" b="1" dirty="0" smtClean="0">
              <a:latin typeface="+mn-lt"/>
            </a:rPr>
            <a:t/>
          </a:r>
          <a:br>
            <a:rPr lang="hr-HR" sz="1600" b="1" dirty="0" smtClean="0">
              <a:latin typeface="+mn-lt"/>
            </a:rPr>
          </a:br>
          <a:r>
            <a:rPr lang="hr-HR" sz="1600" b="1" dirty="0" err="1" smtClean="0">
              <a:latin typeface="+mn-lt"/>
            </a:rPr>
            <a:t>NAPEnU</a:t>
          </a:r>
          <a:endParaRPr lang="hr-HR" sz="1600" b="1" dirty="0" smtClean="0">
            <a:latin typeface="+mn-lt"/>
          </a:endParaRPr>
        </a:p>
      </dgm:t>
    </dgm:pt>
    <dgm:pt modelId="{00F24646-C76F-4CC8-98FB-5652C4911BBC}" type="sibTrans" cxnId="{DF40B742-852B-47E8-BE6B-D1DDB89BA210}">
      <dgm:prSet/>
      <dgm:spPr/>
      <dgm:t>
        <a:bodyPr/>
        <a:lstStyle/>
        <a:p>
          <a:endParaRPr lang="hr-HR">
            <a:solidFill>
              <a:schemeClr val="tx1"/>
            </a:solidFill>
          </a:endParaRPr>
        </a:p>
      </dgm:t>
    </dgm:pt>
    <dgm:pt modelId="{D0163FB6-67E4-4278-BFD6-2032CBD813BA}" type="parTrans" cxnId="{DF40B742-852B-47E8-BE6B-D1DDB89BA210}">
      <dgm:prSet/>
      <dgm:spPr/>
      <dgm:t>
        <a:bodyPr/>
        <a:lstStyle/>
        <a:p>
          <a:endParaRPr lang="hr-HR">
            <a:solidFill>
              <a:schemeClr val="tx1"/>
            </a:solidFill>
          </a:endParaRPr>
        </a:p>
      </dgm:t>
    </dgm:pt>
    <dgm:pt modelId="{6264F132-FC81-4D2F-80A5-96C8AEC64AA4}" type="pres">
      <dgm:prSet presAssocID="{C89E3735-30F3-4C18-9F03-4BE031254BC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1C1C6427-3DD4-4647-9105-F4A409D58673}" type="pres">
      <dgm:prSet presAssocID="{5C6467B5-F6F6-41D5-A5A6-F116E47A7DCA}" presName="vertOne" presStyleCnt="0"/>
      <dgm:spPr/>
      <dgm:t>
        <a:bodyPr/>
        <a:lstStyle/>
        <a:p>
          <a:endParaRPr lang="hr-HR"/>
        </a:p>
      </dgm:t>
    </dgm:pt>
    <dgm:pt modelId="{BDFD5838-DBEF-4577-84B0-B55AE31048CA}" type="pres">
      <dgm:prSet presAssocID="{5C6467B5-F6F6-41D5-A5A6-F116E47A7DCA}" presName="txOne" presStyleLbl="node0" presStyleIdx="0" presStyleCnt="1" custScaleY="3732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9238518B-CBAC-45DB-9025-A6F917786903}" type="pres">
      <dgm:prSet presAssocID="{5C6467B5-F6F6-41D5-A5A6-F116E47A7DCA}" presName="parTransOne" presStyleCnt="0"/>
      <dgm:spPr/>
      <dgm:t>
        <a:bodyPr/>
        <a:lstStyle/>
        <a:p>
          <a:endParaRPr lang="hr-HR"/>
        </a:p>
      </dgm:t>
    </dgm:pt>
    <dgm:pt modelId="{A6E02969-3424-4C2F-8440-ABFE9488F891}" type="pres">
      <dgm:prSet presAssocID="{5C6467B5-F6F6-41D5-A5A6-F116E47A7DCA}" presName="horzOne" presStyleCnt="0"/>
      <dgm:spPr/>
      <dgm:t>
        <a:bodyPr/>
        <a:lstStyle/>
        <a:p>
          <a:endParaRPr lang="hr-HR"/>
        </a:p>
      </dgm:t>
    </dgm:pt>
    <dgm:pt modelId="{271BEA11-B7CC-475D-85E8-7A7A6B2CBA11}" type="pres">
      <dgm:prSet presAssocID="{DA79B622-90E8-4322-A941-E5535B919900}" presName="vertTwo" presStyleCnt="0"/>
      <dgm:spPr/>
      <dgm:t>
        <a:bodyPr/>
        <a:lstStyle/>
        <a:p>
          <a:endParaRPr lang="hr-HR"/>
        </a:p>
      </dgm:t>
    </dgm:pt>
    <dgm:pt modelId="{3906338C-3E0D-425A-BDD6-44999AB39380}" type="pres">
      <dgm:prSet presAssocID="{DA79B622-90E8-4322-A941-E5535B919900}" presName="txTwo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1AEA20B4-D330-40DD-BC80-0E05630AC3F4}" type="pres">
      <dgm:prSet presAssocID="{DA79B622-90E8-4322-A941-E5535B919900}" presName="horzTwo" presStyleCnt="0"/>
      <dgm:spPr/>
      <dgm:t>
        <a:bodyPr/>
        <a:lstStyle/>
        <a:p>
          <a:endParaRPr lang="hr-HR"/>
        </a:p>
      </dgm:t>
    </dgm:pt>
    <dgm:pt modelId="{653B3271-CACA-46ED-B15E-FED1F54F5DE5}" type="pres">
      <dgm:prSet presAssocID="{C1EBBCBE-BC58-4F01-8333-FC439283E776}" presName="sibSpaceTwo" presStyleCnt="0"/>
      <dgm:spPr/>
      <dgm:t>
        <a:bodyPr/>
        <a:lstStyle/>
        <a:p>
          <a:endParaRPr lang="hr-HR"/>
        </a:p>
      </dgm:t>
    </dgm:pt>
    <dgm:pt modelId="{ABEE9682-3705-4C2A-A6B4-8ED0428A9A42}" type="pres">
      <dgm:prSet presAssocID="{78695E80-65CF-4AD0-B82E-671F3CD1B3AC}" presName="vertTwo" presStyleCnt="0"/>
      <dgm:spPr/>
      <dgm:t>
        <a:bodyPr/>
        <a:lstStyle/>
        <a:p>
          <a:endParaRPr lang="hr-HR"/>
        </a:p>
      </dgm:t>
    </dgm:pt>
    <dgm:pt modelId="{29CFF47F-7FB4-438F-90F7-18E3C91979FF}" type="pres">
      <dgm:prSet presAssocID="{78695E80-65CF-4AD0-B82E-671F3CD1B3AC}" presName="txTwo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1E058A5-EF09-4C1F-AB4B-5EE87FF85D7E}" type="pres">
      <dgm:prSet presAssocID="{78695E80-65CF-4AD0-B82E-671F3CD1B3AC}" presName="horzTwo" presStyleCnt="0"/>
      <dgm:spPr/>
      <dgm:t>
        <a:bodyPr/>
        <a:lstStyle/>
        <a:p>
          <a:endParaRPr lang="hr-HR"/>
        </a:p>
      </dgm:t>
    </dgm:pt>
    <dgm:pt modelId="{D66FD909-155D-419C-922C-914AFEF32D2E}" type="pres">
      <dgm:prSet presAssocID="{AA11B70E-36AE-4E38-9104-962022E5BFC6}" presName="sibSpaceTwo" presStyleCnt="0"/>
      <dgm:spPr/>
      <dgm:t>
        <a:bodyPr/>
        <a:lstStyle/>
        <a:p>
          <a:endParaRPr lang="hr-HR"/>
        </a:p>
      </dgm:t>
    </dgm:pt>
    <dgm:pt modelId="{771D3CB6-FDE9-46F4-923A-79DFEBA3F783}" type="pres">
      <dgm:prSet presAssocID="{55D5106D-E8C2-42BD-80B6-662D35845B90}" presName="vertTwo" presStyleCnt="0"/>
      <dgm:spPr/>
      <dgm:t>
        <a:bodyPr/>
        <a:lstStyle/>
        <a:p>
          <a:endParaRPr lang="hr-HR"/>
        </a:p>
      </dgm:t>
    </dgm:pt>
    <dgm:pt modelId="{92620225-383D-47D6-85D6-F99E4F1144FE}" type="pres">
      <dgm:prSet presAssocID="{55D5106D-E8C2-42BD-80B6-662D35845B90}" presName="txTwo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0E6688F-E58B-474D-A110-41169B118CB9}" type="pres">
      <dgm:prSet presAssocID="{55D5106D-E8C2-42BD-80B6-662D35845B90}" presName="horzTwo" presStyleCnt="0"/>
      <dgm:spPr/>
      <dgm:t>
        <a:bodyPr/>
        <a:lstStyle/>
        <a:p>
          <a:endParaRPr lang="hr-HR"/>
        </a:p>
      </dgm:t>
    </dgm:pt>
    <dgm:pt modelId="{97C1A2C8-A149-4AB6-A693-64D082672FBF}" type="pres">
      <dgm:prSet presAssocID="{7B00B902-B13F-473F-8D81-6A434044B668}" presName="sibSpaceTwo" presStyleCnt="0"/>
      <dgm:spPr/>
      <dgm:t>
        <a:bodyPr/>
        <a:lstStyle/>
        <a:p>
          <a:endParaRPr lang="hr-HR"/>
        </a:p>
      </dgm:t>
    </dgm:pt>
    <dgm:pt modelId="{FB9A0272-ED46-4DA2-9D66-4B1A6B15D5C5}" type="pres">
      <dgm:prSet presAssocID="{4E15B47F-FEAD-45E5-9664-3D0B0062A498}" presName="vertTwo" presStyleCnt="0"/>
      <dgm:spPr/>
      <dgm:t>
        <a:bodyPr/>
        <a:lstStyle/>
        <a:p>
          <a:endParaRPr lang="hr-HR"/>
        </a:p>
      </dgm:t>
    </dgm:pt>
    <dgm:pt modelId="{41EA3A48-A440-4013-8ABB-C5473DD93510}" type="pres">
      <dgm:prSet presAssocID="{4E15B47F-FEAD-45E5-9664-3D0B0062A498}" presName="txTwo" presStyleLbl="node2" presStyleIdx="3" presStyleCnt="6" custScaleX="10298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F9ED7A7-636E-4739-A6B7-EDE81A122F88}" type="pres">
      <dgm:prSet presAssocID="{4E15B47F-FEAD-45E5-9664-3D0B0062A498}" presName="horzTwo" presStyleCnt="0"/>
      <dgm:spPr/>
      <dgm:t>
        <a:bodyPr/>
        <a:lstStyle/>
        <a:p>
          <a:endParaRPr lang="hr-HR"/>
        </a:p>
      </dgm:t>
    </dgm:pt>
    <dgm:pt modelId="{94B98E46-8471-4DBD-96ED-1EAE2D7DF5A4}" type="pres">
      <dgm:prSet presAssocID="{4F8170AA-B126-4D60-A773-3D80F42651A8}" presName="sibSpaceTwo" presStyleCnt="0"/>
      <dgm:spPr/>
      <dgm:t>
        <a:bodyPr/>
        <a:lstStyle/>
        <a:p>
          <a:endParaRPr lang="hr-HR"/>
        </a:p>
      </dgm:t>
    </dgm:pt>
    <dgm:pt modelId="{CECF0FFE-7395-47B6-BF59-C924BF37EDA5}" type="pres">
      <dgm:prSet presAssocID="{0BDCFCEB-E573-4B1B-B67B-4D7E4CE4F5F2}" presName="vertTwo" presStyleCnt="0"/>
      <dgm:spPr/>
      <dgm:t>
        <a:bodyPr/>
        <a:lstStyle/>
        <a:p>
          <a:endParaRPr lang="hr-HR"/>
        </a:p>
      </dgm:t>
    </dgm:pt>
    <dgm:pt modelId="{6A9046F2-F521-4EDB-B937-96B4C0AC8E11}" type="pres">
      <dgm:prSet presAssocID="{0BDCFCEB-E573-4B1B-B67B-4D7E4CE4F5F2}" presName="txTwo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FF3F5EE-C7C5-48A7-894F-86FCD5B82639}" type="pres">
      <dgm:prSet presAssocID="{0BDCFCEB-E573-4B1B-B67B-4D7E4CE4F5F2}" presName="horzTwo" presStyleCnt="0"/>
      <dgm:spPr/>
      <dgm:t>
        <a:bodyPr/>
        <a:lstStyle/>
        <a:p>
          <a:endParaRPr lang="hr-HR"/>
        </a:p>
      </dgm:t>
    </dgm:pt>
    <dgm:pt modelId="{77C8B63D-3E2A-47AE-A272-7622CBB5A526}" type="pres">
      <dgm:prSet presAssocID="{2B949D1B-D509-4C99-8A5E-B63270145C0F}" presName="sibSpaceTwo" presStyleCnt="0"/>
      <dgm:spPr/>
      <dgm:t>
        <a:bodyPr/>
        <a:lstStyle/>
        <a:p>
          <a:endParaRPr lang="hr-HR"/>
        </a:p>
      </dgm:t>
    </dgm:pt>
    <dgm:pt modelId="{78BEB0B7-A125-4801-8EC9-3DF19EF41699}" type="pres">
      <dgm:prSet presAssocID="{CD2320E1-C66B-4FCE-BEA2-F09C181EBCBB}" presName="vertTwo" presStyleCnt="0"/>
      <dgm:spPr/>
      <dgm:t>
        <a:bodyPr/>
        <a:lstStyle/>
        <a:p>
          <a:endParaRPr lang="hr-HR"/>
        </a:p>
      </dgm:t>
    </dgm:pt>
    <dgm:pt modelId="{96101129-29B6-49A0-9B4C-A0C8948C34CB}" type="pres">
      <dgm:prSet presAssocID="{CD2320E1-C66B-4FCE-BEA2-F09C181EBCBB}" presName="txTwo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4097825-694F-44C9-A853-A4FE1D86712D}" type="pres">
      <dgm:prSet presAssocID="{CD2320E1-C66B-4FCE-BEA2-F09C181EBCBB}" presName="horzTwo" presStyleCnt="0"/>
      <dgm:spPr/>
      <dgm:t>
        <a:bodyPr/>
        <a:lstStyle/>
        <a:p>
          <a:endParaRPr lang="hr-HR"/>
        </a:p>
      </dgm:t>
    </dgm:pt>
  </dgm:ptLst>
  <dgm:cxnLst>
    <dgm:cxn modelId="{8270CD3D-9816-47A0-865B-3A992A7BB489}" srcId="{5C6467B5-F6F6-41D5-A5A6-F116E47A7DCA}" destId="{CD2320E1-C66B-4FCE-BEA2-F09C181EBCBB}" srcOrd="5" destOrd="0" parTransId="{DF0DF830-F677-4DE0-B835-7E6AF044E4E2}" sibTransId="{5758478F-3DC0-4BC0-9F9F-6C461AAD531E}"/>
    <dgm:cxn modelId="{5C8373EB-1B30-4A31-9A34-D14DBB0CDCAB}" srcId="{5C6467B5-F6F6-41D5-A5A6-F116E47A7DCA}" destId="{0BDCFCEB-E573-4B1B-B67B-4D7E4CE4F5F2}" srcOrd="4" destOrd="0" parTransId="{38A3A428-FF47-4267-8C89-AE15FA11A9C9}" sibTransId="{2B949D1B-D509-4C99-8A5E-B63270145C0F}"/>
    <dgm:cxn modelId="{37578920-04C6-44B2-82AC-5C47EED6A2A9}" srcId="{5C6467B5-F6F6-41D5-A5A6-F116E47A7DCA}" destId="{4E15B47F-FEAD-45E5-9664-3D0B0062A498}" srcOrd="3" destOrd="0" parTransId="{C4C2A0DA-342A-4B2D-92F5-122FCC82A0CF}" sibTransId="{4F8170AA-B126-4D60-A773-3D80F42651A8}"/>
    <dgm:cxn modelId="{EEA78B3F-5BD4-4D0D-9CDB-6884ABDE087F}" type="presOf" srcId="{55D5106D-E8C2-42BD-80B6-662D35845B90}" destId="{92620225-383D-47D6-85D6-F99E4F1144FE}" srcOrd="0" destOrd="0" presId="urn:microsoft.com/office/officeart/2005/8/layout/hierarchy4"/>
    <dgm:cxn modelId="{35683904-916B-463D-90D0-3B65D6E38D58}" type="presOf" srcId="{78695E80-65CF-4AD0-B82E-671F3CD1B3AC}" destId="{29CFF47F-7FB4-438F-90F7-18E3C91979FF}" srcOrd="0" destOrd="0" presId="urn:microsoft.com/office/officeart/2005/8/layout/hierarchy4"/>
    <dgm:cxn modelId="{21EB5EA9-5C21-4025-9BE7-B4F16471823A}" srcId="{5C6467B5-F6F6-41D5-A5A6-F116E47A7DCA}" destId="{55D5106D-E8C2-42BD-80B6-662D35845B90}" srcOrd="2" destOrd="0" parTransId="{D49CA133-BB46-4D49-BCBA-10C41CAA1E49}" sibTransId="{7B00B902-B13F-473F-8D81-6A434044B668}"/>
    <dgm:cxn modelId="{1CB6240B-2CC3-465F-A583-A85FC330B9A0}" type="presOf" srcId="{DA79B622-90E8-4322-A941-E5535B919900}" destId="{3906338C-3E0D-425A-BDD6-44999AB39380}" srcOrd="0" destOrd="0" presId="urn:microsoft.com/office/officeart/2005/8/layout/hierarchy4"/>
    <dgm:cxn modelId="{C56037F0-5513-4D7E-A477-C7B7133EE3B9}" type="presOf" srcId="{CD2320E1-C66B-4FCE-BEA2-F09C181EBCBB}" destId="{96101129-29B6-49A0-9B4C-A0C8948C34CB}" srcOrd="0" destOrd="0" presId="urn:microsoft.com/office/officeart/2005/8/layout/hierarchy4"/>
    <dgm:cxn modelId="{DB1098CE-C8C7-4A5A-8F37-E04B771B3926}" srcId="{5C6467B5-F6F6-41D5-A5A6-F116E47A7DCA}" destId="{DA79B622-90E8-4322-A941-E5535B919900}" srcOrd="0" destOrd="0" parTransId="{5C53266C-3DBB-4238-AE59-61D4B4725358}" sibTransId="{C1EBBCBE-BC58-4F01-8333-FC439283E776}"/>
    <dgm:cxn modelId="{DF40B742-852B-47E8-BE6B-D1DDB89BA210}" srcId="{C89E3735-30F3-4C18-9F03-4BE031254BCB}" destId="{5C6467B5-F6F6-41D5-A5A6-F116E47A7DCA}" srcOrd="0" destOrd="0" parTransId="{D0163FB6-67E4-4278-BFD6-2032CBD813BA}" sibTransId="{00F24646-C76F-4CC8-98FB-5652C4911BBC}"/>
    <dgm:cxn modelId="{11FE6372-C64C-4FB4-857C-BA5ECF4B22F2}" type="presOf" srcId="{0BDCFCEB-E573-4B1B-B67B-4D7E4CE4F5F2}" destId="{6A9046F2-F521-4EDB-B937-96B4C0AC8E11}" srcOrd="0" destOrd="0" presId="urn:microsoft.com/office/officeart/2005/8/layout/hierarchy4"/>
    <dgm:cxn modelId="{F414BD28-9531-483A-A841-EDF9E4523724}" srcId="{5C6467B5-F6F6-41D5-A5A6-F116E47A7DCA}" destId="{78695E80-65CF-4AD0-B82E-671F3CD1B3AC}" srcOrd="1" destOrd="0" parTransId="{E032D8E3-A3F5-4C24-B4C8-E557F2D8B405}" sibTransId="{AA11B70E-36AE-4E38-9104-962022E5BFC6}"/>
    <dgm:cxn modelId="{936A7DD3-2F6A-44F6-9A5A-3652B0AE627E}" type="presOf" srcId="{4E15B47F-FEAD-45E5-9664-3D0B0062A498}" destId="{41EA3A48-A440-4013-8ABB-C5473DD93510}" srcOrd="0" destOrd="0" presId="urn:microsoft.com/office/officeart/2005/8/layout/hierarchy4"/>
    <dgm:cxn modelId="{0DAA935A-AFC4-4DF4-A79F-5FB84C23C616}" type="presOf" srcId="{C89E3735-30F3-4C18-9F03-4BE031254BCB}" destId="{6264F132-FC81-4D2F-80A5-96C8AEC64AA4}" srcOrd="0" destOrd="0" presId="urn:microsoft.com/office/officeart/2005/8/layout/hierarchy4"/>
    <dgm:cxn modelId="{1B1C01BC-3524-4F94-B55A-F969541BCE9C}" type="presOf" srcId="{5C6467B5-F6F6-41D5-A5A6-F116E47A7DCA}" destId="{BDFD5838-DBEF-4577-84B0-B55AE31048CA}" srcOrd="0" destOrd="0" presId="urn:microsoft.com/office/officeart/2005/8/layout/hierarchy4"/>
    <dgm:cxn modelId="{72769817-B04B-490B-B63E-E52AF16AEC72}" type="presParOf" srcId="{6264F132-FC81-4D2F-80A5-96C8AEC64AA4}" destId="{1C1C6427-3DD4-4647-9105-F4A409D58673}" srcOrd="0" destOrd="0" presId="urn:microsoft.com/office/officeart/2005/8/layout/hierarchy4"/>
    <dgm:cxn modelId="{0DDA417D-DCB9-4352-85EC-551B157BF922}" type="presParOf" srcId="{1C1C6427-3DD4-4647-9105-F4A409D58673}" destId="{BDFD5838-DBEF-4577-84B0-B55AE31048CA}" srcOrd="0" destOrd="0" presId="urn:microsoft.com/office/officeart/2005/8/layout/hierarchy4"/>
    <dgm:cxn modelId="{114FDDF3-B034-4142-8A2F-1F4059454D79}" type="presParOf" srcId="{1C1C6427-3DD4-4647-9105-F4A409D58673}" destId="{9238518B-CBAC-45DB-9025-A6F917786903}" srcOrd="1" destOrd="0" presId="urn:microsoft.com/office/officeart/2005/8/layout/hierarchy4"/>
    <dgm:cxn modelId="{A4BDBEDD-D2BF-4BA7-9B3A-B1959BF934FD}" type="presParOf" srcId="{1C1C6427-3DD4-4647-9105-F4A409D58673}" destId="{A6E02969-3424-4C2F-8440-ABFE9488F891}" srcOrd="2" destOrd="0" presId="urn:microsoft.com/office/officeart/2005/8/layout/hierarchy4"/>
    <dgm:cxn modelId="{7C02752D-D9FF-4155-94EA-DE045705B7CE}" type="presParOf" srcId="{A6E02969-3424-4C2F-8440-ABFE9488F891}" destId="{271BEA11-B7CC-475D-85E8-7A7A6B2CBA11}" srcOrd="0" destOrd="0" presId="urn:microsoft.com/office/officeart/2005/8/layout/hierarchy4"/>
    <dgm:cxn modelId="{2AB6B100-FDC4-45F5-81A1-43F0913B0410}" type="presParOf" srcId="{271BEA11-B7CC-475D-85E8-7A7A6B2CBA11}" destId="{3906338C-3E0D-425A-BDD6-44999AB39380}" srcOrd="0" destOrd="0" presId="urn:microsoft.com/office/officeart/2005/8/layout/hierarchy4"/>
    <dgm:cxn modelId="{3A8E7158-A5CB-4DAC-8A3F-596325631CAA}" type="presParOf" srcId="{271BEA11-B7CC-475D-85E8-7A7A6B2CBA11}" destId="{1AEA20B4-D330-40DD-BC80-0E05630AC3F4}" srcOrd="1" destOrd="0" presId="urn:microsoft.com/office/officeart/2005/8/layout/hierarchy4"/>
    <dgm:cxn modelId="{09ABC223-9AEC-4F8C-9930-BF85D78FE215}" type="presParOf" srcId="{A6E02969-3424-4C2F-8440-ABFE9488F891}" destId="{653B3271-CACA-46ED-B15E-FED1F54F5DE5}" srcOrd="1" destOrd="0" presId="urn:microsoft.com/office/officeart/2005/8/layout/hierarchy4"/>
    <dgm:cxn modelId="{A2ABEC6F-D901-4109-9757-698610EA85C5}" type="presParOf" srcId="{A6E02969-3424-4C2F-8440-ABFE9488F891}" destId="{ABEE9682-3705-4C2A-A6B4-8ED0428A9A42}" srcOrd="2" destOrd="0" presId="urn:microsoft.com/office/officeart/2005/8/layout/hierarchy4"/>
    <dgm:cxn modelId="{F6172A89-37AD-4ECE-9E78-D212BE4747CB}" type="presParOf" srcId="{ABEE9682-3705-4C2A-A6B4-8ED0428A9A42}" destId="{29CFF47F-7FB4-438F-90F7-18E3C91979FF}" srcOrd="0" destOrd="0" presId="urn:microsoft.com/office/officeart/2005/8/layout/hierarchy4"/>
    <dgm:cxn modelId="{606AF357-36A0-4731-A2C8-ABD70D358725}" type="presParOf" srcId="{ABEE9682-3705-4C2A-A6B4-8ED0428A9A42}" destId="{61E058A5-EF09-4C1F-AB4B-5EE87FF85D7E}" srcOrd="1" destOrd="0" presId="urn:microsoft.com/office/officeart/2005/8/layout/hierarchy4"/>
    <dgm:cxn modelId="{74E6475B-E9F5-4D1E-8B2C-A6BF395AC926}" type="presParOf" srcId="{A6E02969-3424-4C2F-8440-ABFE9488F891}" destId="{D66FD909-155D-419C-922C-914AFEF32D2E}" srcOrd="3" destOrd="0" presId="urn:microsoft.com/office/officeart/2005/8/layout/hierarchy4"/>
    <dgm:cxn modelId="{B2B20AE5-1A15-4DAE-9143-EAC1219595F0}" type="presParOf" srcId="{A6E02969-3424-4C2F-8440-ABFE9488F891}" destId="{771D3CB6-FDE9-46F4-923A-79DFEBA3F783}" srcOrd="4" destOrd="0" presId="urn:microsoft.com/office/officeart/2005/8/layout/hierarchy4"/>
    <dgm:cxn modelId="{CAEC7013-B6F1-4B6E-A197-A7417E6964E3}" type="presParOf" srcId="{771D3CB6-FDE9-46F4-923A-79DFEBA3F783}" destId="{92620225-383D-47D6-85D6-F99E4F1144FE}" srcOrd="0" destOrd="0" presId="urn:microsoft.com/office/officeart/2005/8/layout/hierarchy4"/>
    <dgm:cxn modelId="{DD2C9F32-982F-4FF2-A5F8-E7CBDA624B8B}" type="presParOf" srcId="{771D3CB6-FDE9-46F4-923A-79DFEBA3F783}" destId="{A0E6688F-E58B-474D-A110-41169B118CB9}" srcOrd="1" destOrd="0" presId="urn:microsoft.com/office/officeart/2005/8/layout/hierarchy4"/>
    <dgm:cxn modelId="{C0C46EEE-6CEF-41A9-9EF3-DA2D9E0CBA9A}" type="presParOf" srcId="{A6E02969-3424-4C2F-8440-ABFE9488F891}" destId="{97C1A2C8-A149-4AB6-A693-64D082672FBF}" srcOrd="5" destOrd="0" presId="urn:microsoft.com/office/officeart/2005/8/layout/hierarchy4"/>
    <dgm:cxn modelId="{41495C3E-78A4-42E3-9151-A45D69E126CE}" type="presParOf" srcId="{A6E02969-3424-4C2F-8440-ABFE9488F891}" destId="{FB9A0272-ED46-4DA2-9D66-4B1A6B15D5C5}" srcOrd="6" destOrd="0" presId="urn:microsoft.com/office/officeart/2005/8/layout/hierarchy4"/>
    <dgm:cxn modelId="{106964EF-4134-48F7-9D4D-60C1350ED090}" type="presParOf" srcId="{FB9A0272-ED46-4DA2-9D66-4B1A6B15D5C5}" destId="{41EA3A48-A440-4013-8ABB-C5473DD93510}" srcOrd="0" destOrd="0" presId="urn:microsoft.com/office/officeart/2005/8/layout/hierarchy4"/>
    <dgm:cxn modelId="{E8F781B2-65EA-4C9C-9C6D-B7D013DA06DF}" type="presParOf" srcId="{FB9A0272-ED46-4DA2-9D66-4B1A6B15D5C5}" destId="{FF9ED7A7-636E-4739-A6B7-EDE81A122F88}" srcOrd="1" destOrd="0" presId="urn:microsoft.com/office/officeart/2005/8/layout/hierarchy4"/>
    <dgm:cxn modelId="{69448527-561E-4651-AE56-7099DFFA4887}" type="presParOf" srcId="{A6E02969-3424-4C2F-8440-ABFE9488F891}" destId="{94B98E46-8471-4DBD-96ED-1EAE2D7DF5A4}" srcOrd="7" destOrd="0" presId="urn:microsoft.com/office/officeart/2005/8/layout/hierarchy4"/>
    <dgm:cxn modelId="{8F3BA63D-4299-41F9-AAAC-41D0B18E6F76}" type="presParOf" srcId="{A6E02969-3424-4C2F-8440-ABFE9488F891}" destId="{CECF0FFE-7395-47B6-BF59-C924BF37EDA5}" srcOrd="8" destOrd="0" presId="urn:microsoft.com/office/officeart/2005/8/layout/hierarchy4"/>
    <dgm:cxn modelId="{01B4D7EC-A466-45F6-AEA9-68DC04AAFB6C}" type="presParOf" srcId="{CECF0FFE-7395-47B6-BF59-C924BF37EDA5}" destId="{6A9046F2-F521-4EDB-B937-96B4C0AC8E11}" srcOrd="0" destOrd="0" presId="urn:microsoft.com/office/officeart/2005/8/layout/hierarchy4"/>
    <dgm:cxn modelId="{283E0598-A170-428B-B604-E86C8FD83ED5}" type="presParOf" srcId="{CECF0FFE-7395-47B6-BF59-C924BF37EDA5}" destId="{6FF3F5EE-C7C5-48A7-894F-86FCD5B82639}" srcOrd="1" destOrd="0" presId="urn:microsoft.com/office/officeart/2005/8/layout/hierarchy4"/>
    <dgm:cxn modelId="{03212852-B0FE-422B-9CC4-58DC67880289}" type="presParOf" srcId="{A6E02969-3424-4C2F-8440-ABFE9488F891}" destId="{77C8B63D-3E2A-47AE-A272-7622CBB5A526}" srcOrd="9" destOrd="0" presId="urn:microsoft.com/office/officeart/2005/8/layout/hierarchy4"/>
    <dgm:cxn modelId="{180442B1-F0F1-4756-B1D9-CFA5D9AB6B0C}" type="presParOf" srcId="{A6E02969-3424-4C2F-8440-ABFE9488F891}" destId="{78BEB0B7-A125-4801-8EC9-3DF19EF41699}" srcOrd="10" destOrd="0" presId="urn:microsoft.com/office/officeart/2005/8/layout/hierarchy4"/>
    <dgm:cxn modelId="{8D786EBF-9DEF-447E-83B3-256B907446E5}" type="presParOf" srcId="{78BEB0B7-A125-4801-8EC9-3DF19EF41699}" destId="{96101129-29B6-49A0-9B4C-A0C8948C34CB}" srcOrd="0" destOrd="0" presId="urn:microsoft.com/office/officeart/2005/8/layout/hierarchy4"/>
    <dgm:cxn modelId="{870BCB1E-880A-498F-B56B-EF1CAA79F1EB}" type="presParOf" srcId="{78BEB0B7-A125-4801-8EC9-3DF19EF41699}" destId="{34097825-694F-44C9-A853-A4FE1D86712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814393-DC62-4483-8F31-BF7B17BC1896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52D86FC-1D12-4809-A61F-A08E04159582}">
      <dgm:prSet phldrT="[Tekst]"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 anchor="t"/>
        <a:lstStyle/>
        <a:p>
          <a:pPr algn="l"/>
          <a:endParaRPr lang="hr-HR" sz="1200" b="0" dirty="0">
            <a:solidFill>
              <a:schemeClr val="bg1"/>
            </a:solidFill>
          </a:endParaRPr>
        </a:p>
      </dgm:t>
    </dgm:pt>
    <dgm:pt modelId="{BA9A9DD9-E051-4FBC-82E3-A555B2E9417F}" type="parTrans" cxnId="{545D0F75-8048-4C8A-84EC-09E54C69D9F0}">
      <dgm:prSet/>
      <dgm:spPr/>
      <dgm:t>
        <a:bodyPr/>
        <a:lstStyle/>
        <a:p>
          <a:endParaRPr lang="hr-HR"/>
        </a:p>
      </dgm:t>
    </dgm:pt>
    <dgm:pt modelId="{3896D1D0-A017-4004-87B3-B95A1A464AF5}" type="sibTrans" cxnId="{545D0F75-8048-4C8A-84EC-09E54C69D9F0}">
      <dgm:prSet/>
      <dgm:spPr/>
      <dgm:t>
        <a:bodyPr/>
        <a:lstStyle/>
        <a:p>
          <a:endParaRPr lang="hr-HR"/>
        </a:p>
      </dgm:t>
    </dgm:pt>
    <dgm:pt modelId="{19B6DBB7-70E9-4768-AABA-E99C2306F67B}">
      <dgm:prSet phldrT="[Tekst]"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 anchor="t"/>
        <a:lstStyle/>
        <a:p>
          <a:pPr algn="l"/>
          <a:r>
            <a:rPr lang="hr-HR" sz="1200" b="1" dirty="0" smtClean="0">
              <a:solidFill>
                <a:schemeClr val="bg1"/>
              </a:solidFill>
            </a:rPr>
            <a:t>•P</a:t>
          </a:r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</a:rPr>
            <a:t>romidžba o koristi energetske obnove obiteljskih kuća</a:t>
          </a:r>
        </a:p>
        <a:p>
          <a:pPr algn="l"/>
          <a:endParaRPr lang="hr-HR" sz="1200" b="1" dirty="0" smtClean="0">
            <a:solidFill>
              <a:schemeClr val="bg1"/>
            </a:solidFill>
            <a:latin typeface="Candara" panose="020E0502030303020204" pitchFamily="34" charset="0"/>
          </a:endParaRPr>
        </a:p>
        <a:p>
          <a:pPr algn="l"/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</a:rPr>
            <a:t>JLP(R)S</a:t>
          </a:r>
        </a:p>
        <a:p>
          <a:pPr algn="l"/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</a:rPr>
            <a:t>• Raspolaže sredstvima od FZOEU i raspisuju natječaje za građane</a:t>
          </a:r>
        </a:p>
        <a:p>
          <a:pPr algn="l"/>
          <a:endParaRPr lang="hr-HR" sz="1200" b="1" dirty="0" smtClean="0">
            <a:solidFill>
              <a:schemeClr val="bg1"/>
            </a:solidFill>
            <a:latin typeface="Candara" panose="020E0502030303020204" pitchFamily="34" charset="0"/>
          </a:endParaRPr>
        </a:p>
        <a:p>
          <a:pPr algn="l"/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</a:rPr>
            <a:t>STAMBENE ŠTEDIONICE</a:t>
          </a:r>
        </a:p>
        <a:p>
          <a:pPr algn="l"/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</a:rPr>
            <a:t>• administrativni poslovi      oko dodjele kredita i subvencija</a:t>
          </a:r>
          <a:r>
            <a:rPr lang="hr-HR" sz="1200" b="0" dirty="0" smtClean="0">
              <a:solidFill>
                <a:schemeClr val="bg1"/>
              </a:solidFill>
            </a:rPr>
            <a:t/>
          </a:r>
          <a:br>
            <a:rPr lang="hr-HR" sz="1200" b="0" dirty="0" smtClean="0">
              <a:solidFill>
                <a:schemeClr val="bg1"/>
              </a:solidFill>
            </a:rPr>
          </a:br>
          <a:r>
            <a:rPr lang="hr-HR" sz="1200" b="0" dirty="0" smtClean="0">
              <a:solidFill>
                <a:schemeClr val="bg1"/>
              </a:solidFill>
            </a:rPr>
            <a:t/>
          </a:r>
          <a:br>
            <a:rPr lang="hr-HR" sz="1200" b="0" dirty="0" smtClean="0">
              <a:solidFill>
                <a:schemeClr val="bg1"/>
              </a:solidFill>
            </a:rPr>
          </a:br>
          <a:endParaRPr lang="hr-HR" sz="1200" b="0" dirty="0" smtClean="0">
            <a:solidFill>
              <a:schemeClr val="bg1"/>
            </a:solidFill>
          </a:endParaRPr>
        </a:p>
      </dgm:t>
    </dgm:pt>
    <dgm:pt modelId="{182482C0-7062-48AC-BEE7-166790B3C58A}" type="sibTrans" cxnId="{97787ADF-07B4-4EE3-ABAA-770CB28FAE6B}">
      <dgm:prSet/>
      <dgm:spPr>
        <a:solidFill>
          <a:srgbClr val="33CCCC"/>
        </a:solidFill>
      </dgm:spPr>
      <dgm:t>
        <a:bodyPr/>
        <a:lstStyle/>
        <a:p>
          <a:endParaRPr lang="hr-HR"/>
        </a:p>
      </dgm:t>
    </dgm:pt>
    <dgm:pt modelId="{7DBABB16-355B-4FCD-A522-EA7B98D32E5F}" type="parTrans" cxnId="{97787ADF-07B4-4EE3-ABAA-770CB28FAE6B}">
      <dgm:prSet/>
      <dgm:spPr/>
      <dgm:t>
        <a:bodyPr/>
        <a:lstStyle/>
        <a:p>
          <a:endParaRPr lang="hr-HR"/>
        </a:p>
      </dgm:t>
    </dgm:pt>
    <dgm:pt modelId="{4CA62B4D-D341-452C-AC90-CD6DB83A37C4}">
      <dgm:prSet phldrT="[Tekst]"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hr-HR" sz="1200" dirty="0" smtClean="0">
              <a:solidFill>
                <a:schemeClr val="bg1"/>
              </a:solidFill>
              <a:latin typeface="Candara" panose="020E0502030303020204" pitchFamily="34" charset="0"/>
            </a:rPr>
            <a:t>• </a:t>
          </a:r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</a:rPr>
            <a:t>O</a:t>
          </a:r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  <a:t>sigurava sufinanciranje </a:t>
          </a:r>
          <a:b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</a:br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  <a:t>    programa nacionalnim </a:t>
          </a:r>
          <a:b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</a:br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  <a:t>    i EU sredstvima </a:t>
          </a:r>
        </a:p>
        <a:p>
          <a:pPr algn="l"/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  <a:t>• Surađuje sa    </a:t>
          </a:r>
          <a:b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</a:br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  <a:t>   stambenim  </a:t>
          </a:r>
          <a:b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</a:br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  <a:t>   štedionicama i JLP(R)S </a:t>
          </a:r>
        </a:p>
        <a:p>
          <a:pPr algn="l"/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  <a:t>• Raspisuje natječaje </a:t>
          </a:r>
          <a:b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</a:br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  <a:t>   za   JLPRS i građane</a:t>
          </a:r>
        </a:p>
        <a:p>
          <a:pPr algn="l"/>
          <a: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  <a:t>•  Promovira program</a:t>
          </a:r>
          <a:br>
            <a:rPr lang="hr-HR" sz="1200" b="1" dirty="0" smtClean="0">
              <a:solidFill>
                <a:schemeClr val="bg1"/>
              </a:solidFill>
              <a:latin typeface="Candara" panose="020E0502030303020204" pitchFamily="34" charset="0"/>
              <a:cs typeface="Arial" pitchFamily="34" charset="0"/>
            </a:rPr>
          </a:br>
          <a:endParaRPr lang="hr-HR" sz="1200" b="1" dirty="0" smtClean="0">
            <a:solidFill>
              <a:schemeClr val="bg1"/>
            </a:solidFill>
            <a:latin typeface="+mn-lt"/>
            <a:cs typeface="Arial" pitchFamily="34" charset="0"/>
          </a:endParaRPr>
        </a:p>
      </dgm:t>
    </dgm:pt>
    <dgm:pt modelId="{F6F376AA-71A9-4EC9-B3EE-9D90AD222276}" type="sibTrans" cxnId="{D1B61DBA-AE3E-4F03-A841-7A558DBD191C}">
      <dgm:prSet/>
      <dgm:spPr>
        <a:solidFill>
          <a:srgbClr val="33CCCC"/>
        </a:solidFill>
        <a:ln>
          <a:solidFill>
            <a:srgbClr val="33CCCC"/>
          </a:solidFill>
        </a:ln>
      </dgm:spPr>
      <dgm:t>
        <a:bodyPr/>
        <a:lstStyle/>
        <a:p>
          <a:endParaRPr lang="hr-HR"/>
        </a:p>
      </dgm:t>
    </dgm:pt>
    <dgm:pt modelId="{4A4F27AB-D444-4127-90A8-94F668C73E59}" type="parTrans" cxnId="{D1B61DBA-AE3E-4F03-A841-7A558DBD191C}">
      <dgm:prSet/>
      <dgm:spPr/>
      <dgm:t>
        <a:bodyPr/>
        <a:lstStyle/>
        <a:p>
          <a:endParaRPr lang="hr-HR"/>
        </a:p>
      </dgm:t>
    </dgm:pt>
    <dgm:pt modelId="{7AF6898A-8F25-47C3-BFCF-C0961E9EB248}" type="pres">
      <dgm:prSet presAssocID="{FE814393-DC62-4483-8F31-BF7B17BC18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862452B-6EE1-4A2F-9EE9-4168B6E7D08E}" type="pres">
      <dgm:prSet presAssocID="{4CA62B4D-D341-452C-AC90-CD6DB83A37C4}" presName="composite" presStyleCnt="0"/>
      <dgm:spPr/>
    </dgm:pt>
    <dgm:pt modelId="{E6C0D8D1-8DF2-425D-9771-10969AE43BF5}" type="pres">
      <dgm:prSet presAssocID="{4CA62B4D-D341-452C-AC90-CD6DB83A37C4}" presName="imagSh" presStyleLbl="bgImgPlace1" presStyleIdx="0" presStyleCnt="3" custScaleY="32202"/>
      <dgm:spPr>
        <a:solidFill>
          <a:srgbClr val="0070C0"/>
        </a:solidFill>
        <a:ln w="19050">
          <a:solidFill>
            <a:schemeClr val="bg1"/>
          </a:solidFill>
        </a:ln>
      </dgm:spPr>
      <dgm:t>
        <a:bodyPr/>
        <a:lstStyle/>
        <a:p>
          <a:endParaRPr lang="hr-HR"/>
        </a:p>
      </dgm:t>
    </dgm:pt>
    <dgm:pt modelId="{19E1F15B-C616-44AF-AE09-CFF109AB4A1B}" type="pres">
      <dgm:prSet presAssocID="{4CA62B4D-D341-452C-AC90-CD6DB83A37C4}" presName="txNode" presStyleLbl="node1" presStyleIdx="0" presStyleCnt="3" custScaleX="122079" custScaleY="165483" custLinFactNeighborX="-7813" custLinFactNeighborY="5437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BB0ECFA-63B9-4433-9992-F26855491904}" type="pres">
      <dgm:prSet presAssocID="{F6F376AA-71A9-4EC9-B3EE-9D90AD222276}" presName="sibTrans" presStyleLbl="sibTrans2D1" presStyleIdx="0" presStyleCnt="2" custScaleX="211608"/>
      <dgm:spPr/>
      <dgm:t>
        <a:bodyPr/>
        <a:lstStyle/>
        <a:p>
          <a:endParaRPr lang="hr-HR"/>
        </a:p>
      </dgm:t>
    </dgm:pt>
    <dgm:pt modelId="{D0028D6E-98F2-4099-8199-09F9C92F9100}" type="pres">
      <dgm:prSet presAssocID="{F6F376AA-71A9-4EC9-B3EE-9D90AD222276}" presName="connTx" presStyleLbl="sibTrans2D1" presStyleIdx="0" presStyleCnt="2"/>
      <dgm:spPr/>
      <dgm:t>
        <a:bodyPr/>
        <a:lstStyle/>
        <a:p>
          <a:endParaRPr lang="hr-HR"/>
        </a:p>
      </dgm:t>
    </dgm:pt>
    <dgm:pt modelId="{9C155C7C-E3D8-470B-8015-866A0B1375BC}" type="pres">
      <dgm:prSet presAssocID="{19B6DBB7-70E9-4768-AABA-E99C2306F67B}" presName="composite" presStyleCnt="0"/>
      <dgm:spPr/>
    </dgm:pt>
    <dgm:pt modelId="{DEEEE705-53E1-487B-B80C-5EA0426FECA3}" type="pres">
      <dgm:prSet presAssocID="{19B6DBB7-70E9-4768-AABA-E99C2306F67B}" presName="imagSh" presStyleLbl="bgImgPlace1" presStyleIdx="1" presStyleCnt="3" custScaleY="32202"/>
      <dgm:spPr>
        <a:solidFill>
          <a:srgbClr val="0070C0"/>
        </a:solidFill>
        <a:ln w="19050">
          <a:solidFill>
            <a:schemeClr val="bg2">
              <a:lumMod val="20000"/>
              <a:lumOff val="80000"/>
            </a:schemeClr>
          </a:solidFill>
        </a:ln>
      </dgm:spPr>
      <dgm:t>
        <a:bodyPr/>
        <a:lstStyle/>
        <a:p>
          <a:endParaRPr lang="hr-HR"/>
        </a:p>
      </dgm:t>
    </dgm:pt>
    <dgm:pt modelId="{1D4679C0-586F-4E7D-8C04-84271B413A63}" type="pres">
      <dgm:prSet presAssocID="{19B6DBB7-70E9-4768-AABA-E99C2306F67B}" presName="txNode" presStyleLbl="node1" presStyleIdx="1" presStyleCnt="3" custScaleX="126554" custScaleY="170608" custLinFactNeighborX="-15114" custLinFactNeighborY="5884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DE69523-104D-457F-8964-3F861021ADF5}" type="pres">
      <dgm:prSet presAssocID="{182482C0-7062-48AC-BEE7-166790B3C58A}" presName="sibTrans" presStyleLbl="sibTrans2D1" presStyleIdx="1" presStyleCnt="2" custScaleX="211608"/>
      <dgm:spPr/>
      <dgm:t>
        <a:bodyPr/>
        <a:lstStyle/>
        <a:p>
          <a:endParaRPr lang="hr-HR"/>
        </a:p>
      </dgm:t>
    </dgm:pt>
    <dgm:pt modelId="{2D537E24-DAB1-49A5-8B91-7C85E0437AA2}" type="pres">
      <dgm:prSet presAssocID="{182482C0-7062-48AC-BEE7-166790B3C58A}" presName="connTx" presStyleLbl="sibTrans2D1" presStyleIdx="1" presStyleCnt="2"/>
      <dgm:spPr/>
      <dgm:t>
        <a:bodyPr/>
        <a:lstStyle/>
        <a:p>
          <a:endParaRPr lang="hr-HR"/>
        </a:p>
      </dgm:t>
    </dgm:pt>
    <dgm:pt modelId="{B20E2B59-7E6B-4FBE-B2D0-73AF361078D5}" type="pres">
      <dgm:prSet presAssocID="{E52D86FC-1D12-4809-A61F-A08E04159582}" presName="composite" presStyleCnt="0"/>
      <dgm:spPr/>
    </dgm:pt>
    <dgm:pt modelId="{6E223351-41EA-45F6-B894-43F33AAACED3}" type="pres">
      <dgm:prSet presAssocID="{E52D86FC-1D12-4809-A61F-A08E04159582}" presName="imagSh" presStyleLbl="bgImgPlace1" presStyleIdx="2" presStyleCnt="3" custScaleY="32202"/>
      <dgm:spPr>
        <a:solidFill>
          <a:srgbClr val="0070C0"/>
        </a:solidFill>
        <a:ln w="19050">
          <a:solidFill>
            <a:schemeClr val="tx1"/>
          </a:solidFill>
        </a:ln>
      </dgm:spPr>
      <dgm:t>
        <a:bodyPr/>
        <a:lstStyle/>
        <a:p>
          <a:endParaRPr lang="hr-HR"/>
        </a:p>
      </dgm:t>
    </dgm:pt>
    <dgm:pt modelId="{E95DA22B-BE32-45AD-BF37-7C9A0C6C38FC}" type="pres">
      <dgm:prSet presAssocID="{E52D86FC-1D12-4809-A61F-A08E04159582}" presName="txNode" presStyleLbl="node1" presStyleIdx="2" presStyleCnt="3" custScaleX="125642" custScaleY="167835" custLinFactNeighborX="-15947" custLinFactNeighborY="4827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1B61DBA-AE3E-4F03-A841-7A558DBD191C}" srcId="{FE814393-DC62-4483-8F31-BF7B17BC1896}" destId="{4CA62B4D-D341-452C-AC90-CD6DB83A37C4}" srcOrd="0" destOrd="0" parTransId="{4A4F27AB-D444-4127-90A8-94F668C73E59}" sibTransId="{F6F376AA-71A9-4EC9-B3EE-9D90AD222276}"/>
    <dgm:cxn modelId="{545D0F75-8048-4C8A-84EC-09E54C69D9F0}" srcId="{FE814393-DC62-4483-8F31-BF7B17BC1896}" destId="{E52D86FC-1D12-4809-A61F-A08E04159582}" srcOrd="2" destOrd="0" parTransId="{BA9A9DD9-E051-4FBC-82E3-A555B2E9417F}" sibTransId="{3896D1D0-A017-4004-87B3-B95A1A464AF5}"/>
    <dgm:cxn modelId="{E87F82C9-CCBF-45EA-8057-9DA2F41E6BD5}" type="presOf" srcId="{F6F376AA-71A9-4EC9-B3EE-9D90AD222276}" destId="{D0028D6E-98F2-4099-8199-09F9C92F9100}" srcOrd="1" destOrd="0" presId="urn:microsoft.com/office/officeart/2005/8/layout/hProcess10"/>
    <dgm:cxn modelId="{5E9CAC36-BF8A-4A6D-AD20-CA4CE5926A4A}" type="presOf" srcId="{19B6DBB7-70E9-4768-AABA-E99C2306F67B}" destId="{1D4679C0-586F-4E7D-8C04-84271B413A63}" srcOrd="0" destOrd="0" presId="urn:microsoft.com/office/officeart/2005/8/layout/hProcess10"/>
    <dgm:cxn modelId="{F14762DC-FE4C-4D76-8E40-1972A2DAB250}" type="presOf" srcId="{FE814393-DC62-4483-8F31-BF7B17BC1896}" destId="{7AF6898A-8F25-47C3-BFCF-C0961E9EB248}" srcOrd="0" destOrd="0" presId="urn:microsoft.com/office/officeart/2005/8/layout/hProcess10"/>
    <dgm:cxn modelId="{D45160FE-3208-4511-B8DA-6D303F6985CB}" type="presOf" srcId="{182482C0-7062-48AC-BEE7-166790B3C58A}" destId="{2D537E24-DAB1-49A5-8B91-7C85E0437AA2}" srcOrd="1" destOrd="0" presId="urn:microsoft.com/office/officeart/2005/8/layout/hProcess10"/>
    <dgm:cxn modelId="{97787ADF-07B4-4EE3-ABAA-770CB28FAE6B}" srcId="{FE814393-DC62-4483-8F31-BF7B17BC1896}" destId="{19B6DBB7-70E9-4768-AABA-E99C2306F67B}" srcOrd="1" destOrd="0" parTransId="{7DBABB16-355B-4FCD-A522-EA7B98D32E5F}" sibTransId="{182482C0-7062-48AC-BEE7-166790B3C58A}"/>
    <dgm:cxn modelId="{4C74E16A-2549-4DA6-8D36-EE6B17227F40}" type="presOf" srcId="{182482C0-7062-48AC-BEE7-166790B3C58A}" destId="{8DE69523-104D-457F-8964-3F861021ADF5}" srcOrd="0" destOrd="0" presId="urn:microsoft.com/office/officeart/2005/8/layout/hProcess10"/>
    <dgm:cxn modelId="{B8F03029-97E6-4D52-B84B-399787B54C70}" type="presOf" srcId="{E52D86FC-1D12-4809-A61F-A08E04159582}" destId="{E95DA22B-BE32-45AD-BF37-7C9A0C6C38FC}" srcOrd="0" destOrd="0" presId="urn:microsoft.com/office/officeart/2005/8/layout/hProcess10"/>
    <dgm:cxn modelId="{2792426F-CE19-4E72-BC3A-66FA0DEA613B}" type="presOf" srcId="{4CA62B4D-D341-452C-AC90-CD6DB83A37C4}" destId="{19E1F15B-C616-44AF-AE09-CFF109AB4A1B}" srcOrd="0" destOrd="0" presId="urn:microsoft.com/office/officeart/2005/8/layout/hProcess10"/>
    <dgm:cxn modelId="{37F47C36-7522-4F42-871A-2AA1F9DD072A}" type="presOf" srcId="{F6F376AA-71A9-4EC9-B3EE-9D90AD222276}" destId="{8BB0ECFA-63B9-4433-9992-F26855491904}" srcOrd="0" destOrd="0" presId="urn:microsoft.com/office/officeart/2005/8/layout/hProcess10"/>
    <dgm:cxn modelId="{FC3FCFCC-A18B-4561-B4D0-E22838049DD0}" type="presParOf" srcId="{7AF6898A-8F25-47C3-BFCF-C0961E9EB248}" destId="{3862452B-6EE1-4A2F-9EE9-4168B6E7D08E}" srcOrd="0" destOrd="0" presId="urn:microsoft.com/office/officeart/2005/8/layout/hProcess10"/>
    <dgm:cxn modelId="{838DF8EE-7DBA-482A-872B-D649B9812A3B}" type="presParOf" srcId="{3862452B-6EE1-4A2F-9EE9-4168B6E7D08E}" destId="{E6C0D8D1-8DF2-425D-9771-10969AE43BF5}" srcOrd="0" destOrd="0" presId="urn:microsoft.com/office/officeart/2005/8/layout/hProcess10"/>
    <dgm:cxn modelId="{A6C8871D-CE8E-4768-A89A-7BEFA5BB7948}" type="presParOf" srcId="{3862452B-6EE1-4A2F-9EE9-4168B6E7D08E}" destId="{19E1F15B-C616-44AF-AE09-CFF109AB4A1B}" srcOrd="1" destOrd="0" presId="urn:microsoft.com/office/officeart/2005/8/layout/hProcess10"/>
    <dgm:cxn modelId="{04C90494-E86C-4320-B0DF-FE41BB8C333F}" type="presParOf" srcId="{7AF6898A-8F25-47C3-BFCF-C0961E9EB248}" destId="{8BB0ECFA-63B9-4433-9992-F26855491904}" srcOrd="1" destOrd="0" presId="urn:microsoft.com/office/officeart/2005/8/layout/hProcess10"/>
    <dgm:cxn modelId="{04D42B9F-56C5-4CA1-8A23-DAB1EAC4DF6C}" type="presParOf" srcId="{8BB0ECFA-63B9-4433-9992-F26855491904}" destId="{D0028D6E-98F2-4099-8199-09F9C92F9100}" srcOrd="0" destOrd="0" presId="urn:microsoft.com/office/officeart/2005/8/layout/hProcess10"/>
    <dgm:cxn modelId="{FF1A68C5-86D3-4F75-9E07-CF087CEF89BC}" type="presParOf" srcId="{7AF6898A-8F25-47C3-BFCF-C0961E9EB248}" destId="{9C155C7C-E3D8-470B-8015-866A0B1375BC}" srcOrd="2" destOrd="0" presId="urn:microsoft.com/office/officeart/2005/8/layout/hProcess10"/>
    <dgm:cxn modelId="{1F5C5410-4D02-4DA9-9735-7B0D1516651E}" type="presParOf" srcId="{9C155C7C-E3D8-470B-8015-866A0B1375BC}" destId="{DEEEE705-53E1-487B-B80C-5EA0426FECA3}" srcOrd="0" destOrd="0" presId="urn:microsoft.com/office/officeart/2005/8/layout/hProcess10"/>
    <dgm:cxn modelId="{79DB99C4-F5C6-4F9B-A9FC-E9111F92468F}" type="presParOf" srcId="{9C155C7C-E3D8-470B-8015-866A0B1375BC}" destId="{1D4679C0-586F-4E7D-8C04-84271B413A63}" srcOrd="1" destOrd="0" presId="urn:microsoft.com/office/officeart/2005/8/layout/hProcess10"/>
    <dgm:cxn modelId="{DE7C6DCB-A021-43D0-BFBC-04B517F07E6A}" type="presParOf" srcId="{7AF6898A-8F25-47C3-BFCF-C0961E9EB248}" destId="{8DE69523-104D-457F-8964-3F861021ADF5}" srcOrd="3" destOrd="0" presId="urn:microsoft.com/office/officeart/2005/8/layout/hProcess10"/>
    <dgm:cxn modelId="{48F13B86-36F3-4EC7-AF31-166AC5A49443}" type="presParOf" srcId="{8DE69523-104D-457F-8964-3F861021ADF5}" destId="{2D537E24-DAB1-49A5-8B91-7C85E0437AA2}" srcOrd="0" destOrd="0" presId="urn:microsoft.com/office/officeart/2005/8/layout/hProcess10"/>
    <dgm:cxn modelId="{EA24993A-B3EE-470E-9AC3-93DD75717917}" type="presParOf" srcId="{7AF6898A-8F25-47C3-BFCF-C0961E9EB248}" destId="{B20E2B59-7E6B-4FBE-B2D0-73AF361078D5}" srcOrd="4" destOrd="0" presId="urn:microsoft.com/office/officeart/2005/8/layout/hProcess10"/>
    <dgm:cxn modelId="{5D0A7F40-087D-4AAC-AD34-A2DBA9A5B099}" type="presParOf" srcId="{B20E2B59-7E6B-4FBE-B2D0-73AF361078D5}" destId="{6E223351-41EA-45F6-B894-43F33AAACED3}" srcOrd="0" destOrd="0" presId="urn:microsoft.com/office/officeart/2005/8/layout/hProcess10"/>
    <dgm:cxn modelId="{EC54FF6A-D5A7-40E4-862A-3B909AB6F48B}" type="presParOf" srcId="{B20E2B59-7E6B-4FBE-B2D0-73AF361078D5}" destId="{E95DA22B-BE32-45AD-BF37-7C9A0C6C38FC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814393-DC62-4483-8F31-BF7B17BC1896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52D86FC-1D12-4809-A61F-A08E04159582}">
      <dgm:prSet phldrT="[Tekst]"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 anchor="t"/>
        <a:lstStyle/>
        <a:p>
          <a:pPr algn="l"/>
          <a:endParaRPr lang="hr-HR" sz="1200" b="0" dirty="0">
            <a:solidFill>
              <a:schemeClr val="bg1"/>
            </a:solidFill>
          </a:endParaRPr>
        </a:p>
      </dgm:t>
    </dgm:pt>
    <dgm:pt modelId="{BA9A9DD9-E051-4FBC-82E3-A555B2E9417F}" type="parTrans" cxnId="{545D0F75-8048-4C8A-84EC-09E54C69D9F0}">
      <dgm:prSet/>
      <dgm:spPr/>
      <dgm:t>
        <a:bodyPr/>
        <a:lstStyle/>
        <a:p>
          <a:endParaRPr lang="hr-HR"/>
        </a:p>
      </dgm:t>
    </dgm:pt>
    <dgm:pt modelId="{3896D1D0-A017-4004-87B3-B95A1A464AF5}" type="sibTrans" cxnId="{545D0F75-8048-4C8A-84EC-09E54C69D9F0}">
      <dgm:prSet/>
      <dgm:spPr/>
      <dgm:t>
        <a:bodyPr/>
        <a:lstStyle/>
        <a:p>
          <a:endParaRPr lang="hr-HR"/>
        </a:p>
      </dgm:t>
    </dgm:pt>
    <dgm:pt modelId="{19B6DBB7-70E9-4768-AABA-E99C2306F67B}">
      <dgm:prSet phldrT="[Tekst]"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 anchor="t"/>
        <a:lstStyle/>
        <a:p>
          <a:pPr algn="l"/>
          <a:r>
            <a:rPr lang="hr-HR" sz="1200" b="0" dirty="0" smtClean="0">
              <a:solidFill>
                <a:schemeClr val="bg1"/>
              </a:solidFill>
            </a:rPr>
            <a:t>•</a:t>
          </a:r>
          <a:r>
            <a:rPr lang="hr-HR" sz="1200" b="1" dirty="0" smtClean="0">
              <a:solidFill>
                <a:schemeClr val="bg1"/>
              </a:solidFill>
            </a:rPr>
            <a:t>Promidžba o koristi </a:t>
          </a:r>
          <a:br>
            <a:rPr lang="hr-HR" sz="1200" b="1" dirty="0" smtClean="0">
              <a:solidFill>
                <a:schemeClr val="bg1"/>
              </a:solidFill>
            </a:rPr>
          </a:br>
          <a:r>
            <a:rPr lang="hr-HR" sz="1200" b="1" dirty="0" smtClean="0">
              <a:solidFill>
                <a:schemeClr val="bg1"/>
              </a:solidFill>
            </a:rPr>
            <a:t>  energetske obnove </a:t>
          </a:r>
          <a:br>
            <a:rPr lang="hr-HR" sz="1200" b="1" dirty="0" smtClean="0">
              <a:solidFill>
                <a:schemeClr val="bg1"/>
              </a:solidFill>
            </a:rPr>
          </a:br>
          <a:endParaRPr lang="hr-HR" sz="1200" b="1" dirty="0" smtClean="0">
            <a:solidFill>
              <a:schemeClr val="bg1"/>
            </a:solidFill>
          </a:endParaRPr>
        </a:p>
        <a:p>
          <a:pPr algn="l"/>
          <a:r>
            <a:rPr lang="hr-HR" sz="1200" b="1" dirty="0" smtClean="0">
              <a:solidFill>
                <a:schemeClr val="bg1"/>
              </a:solidFill>
            </a:rPr>
            <a:t>• Javlja se na natječaje      </a:t>
          </a:r>
          <a:br>
            <a:rPr lang="hr-HR" sz="1200" b="1" dirty="0" smtClean="0">
              <a:solidFill>
                <a:schemeClr val="bg1"/>
              </a:solidFill>
            </a:rPr>
          </a:br>
          <a:r>
            <a:rPr lang="hr-HR" sz="1200" b="1" dirty="0" smtClean="0">
              <a:solidFill>
                <a:schemeClr val="bg1"/>
              </a:solidFill>
            </a:rPr>
            <a:t>   FZOEU u ime suvlasnika</a:t>
          </a:r>
        </a:p>
        <a:p>
          <a:pPr algn="l"/>
          <a:r>
            <a:rPr lang="hr-HR" sz="1200" b="1" dirty="0" smtClean="0">
              <a:solidFill>
                <a:schemeClr val="bg1"/>
              </a:solidFill>
            </a:rPr>
            <a:t>• Osigurava:</a:t>
          </a:r>
        </a:p>
        <a:p>
          <a:pPr marL="0" indent="0" algn="l"/>
          <a:r>
            <a:rPr lang="hr-HR" sz="1200" b="1" dirty="0" smtClean="0">
              <a:solidFill>
                <a:schemeClr val="bg1"/>
              </a:solidFill>
            </a:rPr>
            <a:t>  - izradu projekta                                </a:t>
          </a:r>
          <a:br>
            <a:rPr lang="hr-HR" sz="1200" b="1" dirty="0" smtClean="0">
              <a:solidFill>
                <a:schemeClr val="bg1"/>
              </a:solidFill>
            </a:rPr>
          </a:br>
          <a:r>
            <a:rPr lang="hr-HR" sz="1200" b="1" dirty="0" smtClean="0">
              <a:solidFill>
                <a:schemeClr val="bg1"/>
              </a:solidFill>
            </a:rPr>
            <a:t>  -  nabavu opreme                              </a:t>
          </a:r>
          <a:br>
            <a:rPr lang="hr-HR" sz="1200" b="1" dirty="0" smtClean="0">
              <a:solidFill>
                <a:schemeClr val="bg1"/>
              </a:solidFill>
            </a:rPr>
          </a:br>
          <a:r>
            <a:rPr lang="hr-HR" sz="1200" b="1" dirty="0" smtClean="0">
              <a:solidFill>
                <a:schemeClr val="bg1"/>
              </a:solidFill>
            </a:rPr>
            <a:t>  -  izvođenje radova          </a:t>
          </a:r>
          <a:br>
            <a:rPr lang="hr-HR" sz="1200" b="1" dirty="0" smtClean="0">
              <a:solidFill>
                <a:schemeClr val="bg1"/>
              </a:solidFill>
            </a:rPr>
          </a:br>
          <a:r>
            <a:rPr lang="hr-HR" sz="1200" b="1" dirty="0" smtClean="0">
              <a:solidFill>
                <a:schemeClr val="bg1"/>
              </a:solidFill>
            </a:rPr>
            <a:t>  - stručni nadzor</a:t>
          </a:r>
          <a:br>
            <a:rPr lang="hr-HR" sz="1200" b="1" dirty="0" smtClean="0">
              <a:solidFill>
                <a:schemeClr val="bg1"/>
              </a:solidFill>
            </a:rPr>
          </a:br>
          <a:r>
            <a:rPr lang="hr-HR" sz="1200" b="1" dirty="0" smtClean="0">
              <a:solidFill>
                <a:schemeClr val="bg1"/>
              </a:solidFill>
            </a:rPr>
            <a:t>  - izradu en. certifikata</a:t>
          </a:r>
          <a:br>
            <a:rPr lang="hr-HR" sz="1200" b="1" dirty="0" smtClean="0">
              <a:solidFill>
                <a:schemeClr val="bg1"/>
              </a:solidFill>
            </a:rPr>
          </a:br>
          <a:endParaRPr lang="hr-HR" sz="1200" b="1" dirty="0" smtClean="0">
            <a:solidFill>
              <a:schemeClr val="bg1"/>
            </a:solidFill>
          </a:endParaRPr>
        </a:p>
        <a:p>
          <a:pPr algn="l"/>
          <a:r>
            <a:rPr lang="hr-HR" sz="1200" b="1" dirty="0" smtClean="0">
              <a:solidFill>
                <a:schemeClr val="bg1"/>
              </a:solidFill>
            </a:rPr>
            <a:t>• </a:t>
          </a:r>
          <a:r>
            <a:rPr kumimoji="0" lang="hr-HR" sz="1200" b="1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Calibri"/>
              <a:cs typeface="Times New Roman"/>
            </a:rPr>
            <a:t>Izvješćuje</a:t>
          </a:r>
          <a:r>
            <a:rPr lang="hr-HR" sz="1200" b="0" dirty="0" smtClean="0">
              <a:solidFill>
                <a:schemeClr val="bg1"/>
              </a:solidFill>
            </a:rPr>
            <a:t/>
          </a:r>
          <a:br>
            <a:rPr lang="hr-HR" sz="1200" b="0" dirty="0" smtClean="0">
              <a:solidFill>
                <a:schemeClr val="bg1"/>
              </a:solidFill>
            </a:rPr>
          </a:br>
          <a:r>
            <a:rPr lang="hr-HR" sz="1200" b="0" dirty="0" smtClean="0">
              <a:solidFill>
                <a:schemeClr val="bg1"/>
              </a:solidFill>
            </a:rPr>
            <a:t/>
          </a:r>
          <a:br>
            <a:rPr lang="hr-HR" sz="1200" b="0" dirty="0" smtClean="0">
              <a:solidFill>
                <a:schemeClr val="bg1"/>
              </a:solidFill>
            </a:rPr>
          </a:br>
          <a:endParaRPr lang="hr-HR" sz="1200" b="0" dirty="0" smtClean="0">
            <a:solidFill>
              <a:schemeClr val="bg1"/>
            </a:solidFill>
          </a:endParaRPr>
        </a:p>
      </dgm:t>
    </dgm:pt>
    <dgm:pt modelId="{182482C0-7062-48AC-BEE7-166790B3C58A}" type="sibTrans" cxnId="{97787ADF-07B4-4EE3-ABAA-770CB28FAE6B}">
      <dgm:prSet/>
      <dgm:spPr>
        <a:solidFill>
          <a:srgbClr val="33CCCC"/>
        </a:solidFill>
      </dgm:spPr>
      <dgm:t>
        <a:bodyPr/>
        <a:lstStyle/>
        <a:p>
          <a:endParaRPr lang="hr-HR"/>
        </a:p>
      </dgm:t>
    </dgm:pt>
    <dgm:pt modelId="{7DBABB16-355B-4FCD-A522-EA7B98D32E5F}" type="parTrans" cxnId="{97787ADF-07B4-4EE3-ABAA-770CB28FAE6B}">
      <dgm:prSet/>
      <dgm:spPr/>
      <dgm:t>
        <a:bodyPr/>
        <a:lstStyle/>
        <a:p>
          <a:endParaRPr lang="hr-HR"/>
        </a:p>
      </dgm:t>
    </dgm:pt>
    <dgm:pt modelId="{4CA62B4D-D341-452C-AC90-CD6DB83A37C4}">
      <dgm:prSet phldrT="[Tekst]" custT="1"/>
      <dgm:spPr>
        <a:solidFill>
          <a:srgbClr val="0070C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hr-HR" sz="1200" b="1" dirty="0" smtClean="0">
              <a:solidFill>
                <a:schemeClr val="bg1"/>
              </a:solidFill>
              <a:latin typeface="+mn-lt"/>
            </a:rPr>
            <a:t>• S</a:t>
          </a:r>
          <a:r>
            <a:rPr lang="hr-HR" sz="12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ufinanciranje       </a:t>
          </a:r>
          <a:br>
            <a:rPr lang="hr-HR" sz="1200" b="1" dirty="0" smtClean="0">
              <a:solidFill>
                <a:schemeClr val="bg1"/>
              </a:solidFill>
              <a:latin typeface="+mn-lt"/>
              <a:cs typeface="Arial" pitchFamily="34" charset="0"/>
            </a:rPr>
          </a:br>
          <a:r>
            <a:rPr lang="hr-HR" sz="12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   programa</a:t>
          </a:r>
        </a:p>
        <a:p>
          <a:pPr algn="l"/>
          <a:r>
            <a:rPr lang="hr-HR" sz="12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• Raspisuje natječaje za </a:t>
          </a:r>
          <a:br>
            <a:rPr lang="hr-HR" sz="1200" b="1" dirty="0" smtClean="0">
              <a:solidFill>
                <a:schemeClr val="bg1"/>
              </a:solidFill>
              <a:latin typeface="+mn-lt"/>
              <a:cs typeface="Arial" pitchFamily="34" charset="0"/>
            </a:rPr>
          </a:br>
          <a:r>
            <a:rPr lang="hr-HR" sz="12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   upravitelje zgrada  </a:t>
          </a:r>
          <a:r>
            <a:rPr lang="hr-HR" sz="1200" b="1" dirty="0" smtClean="0">
              <a:solidFill>
                <a:schemeClr val="bg1"/>
              </a:solidFill>
              <a:latin typeface="+mn-lt"/>
            </a:rPr>
            <a:t>za: </a:t>
          </a:r>
        </a:p>
        <a:p>
          <a:pPr algn="l"/>
          <a:r>
            <a:rPr lang="hr-HR" sz="1200" b="1" dirty="0" smtClean="0">
              <a:solidFill>
                <a:schemeClr val="bg1"/>
              </a:solidFill>
              <a:latin typeface="+mn-lt"/>
            </a:rPr>
            <a:t>   1.sufinanciranje  </a:t>
          </a:r>
          <a:r>
            <a:rPr lang="hr-HR" sz="1200" b="1" dirty="0" err="1" smtClean="0">
              <a:solidFill>
                <a:schemeClr val="bg1"/>
              </a:solidFill>
              <a:latin typeface="+mn-lt"/>
            </a:rPr>
            <a:t>en</a:t>
          </a:r>
          <a:r>
            <a:rPr lang="hr-HR" sz="1200" b="1" dirty="0" smtClean="0">
              <a:solidFill>
                <a:schemeClr val="bg1"/>
              </a:solidFill>
              <a:latin typeface="+mn-lt"/>
            </a:rPr>
            <a:t>. </a:t>
          </a:r>
          <a:br>
            <a:rPr lang="hr-HR" sz="1200" b="1" dirty="0" smtClean="0">
              <a:solidFill>
                <a:schemeClr val="bg1"/>
              </a:solidFill>
              <a:latin typeface="+mn-lt"/>
            </a:rPr>
          </a:br>
          <a:r>
            <a:rPr lang="hr-HR" sz="1200" b="1" dirty="0" smtClean="0">
              <a:solidFill>
                <a:schemeClr val="bg1"/>
              </a:solidFill>
              <a:latin typeface="+mn-lt"/>
            </a:rPr>
            <a:t>   pregleda i certifikata</a:t>
          </a:r>
        </a:p>
        <a:p>
          <a:pPr algn="l"/>
          <a:r>
            <a:rPr lang="hr-HR" sz="1200" b="1" dirty="0" smtClean="0">
              <a:solidFill>
                <a:schemeClr val="bg1"/>
              </a:solidFill>
              <a:latin typeface="+mn-lt"/>
            </a:rPr>
            <a:t>    2.izradu projektne </a:t>
          </a:r>
          <a:br>
            <a:rPr lang="hr-HR" sz="1200" b="1" dirty="0" smtClean="0">
              <a:solidFill>
                <a:schemeClr val="bg1"/>
              </a:solidFill>
              <a:latin typeface="+mn-lt"/>
            </a:rPr>
          </a:br>
          <a:r>
            <a:rPr lang="hr-HR" sz="1200" b="1" dirty="0" smtClean="0">
              <a:solidFill>
                <a:schemeClr val="bg1"/>
              </a:solidFill>
              <a:latin typeface="+mn-lt"/>
            </a:rPr>
            <a:t>   dokumentacije</a:t>
          </a:r>
        </a:p>
        <a:p>
          <a:pPr algn="l"/>
          <a:r>
            <a:rPr lang="hr-HR" sz="1200" b="1" dirty="0" smtClean="0">
              <a:solidFill>
                <a:schemeClr val="bg1"/>
              </a:solidFill>
              <a:latin typeface="+mn-lt"/>
            </a:rPr>
            <a:t>   3.za nabavu opreme i </a:t>
          </a:r>
          <a:br>
            <a:rPr lang="hr-HR" sz="1200" b="1" dirty="0" smtClean="0">
              <a:solidFill>
                <a:schemeClr val="bg1"/>
              </a:solidFill>
              <a:latin typeface="+mn-lt"/>
            </a:rPr>
          </a:br>
          <a:r>
            <a:rPr lang="hr-HR" sz="1200" b="1" dirty="0" smtClean="0">
              <a:solidFill>
                <a:schemeClr val="bg1"/>
              </a:solidFill>
              <a:latin typeface="+mn-lt"/>
            </a:rPr>
            <a:t>   izvođenje radova</a:t>
          </a:r>
          <a:endParaRPr lang="hr-HR" sz="1200" b="1" dirty="0" smtClean="0">
            <a:solidFill>
              <a:schemeClr val="bg1"/>
            </a:solidFill>
            <a:latin typeface="+mn-lt"/>
            <a:cs typeface="Arial" pitchFamily="34" charset="0"/>
          </a:endParaRPr>
        </a:p>
        <a:p>
          <a:pPr algn="l"/>
          <a:r>
            <a:rPr lang="hr-HR" sz="12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• Promovira natječaje</a:t>
          </a:r>
        </a:p>
        <a:p>
          <a:pPr algn="l"/>
          <a:r>
            <a:rPr lang="hr-HR" sz="12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• Financira stručni nadzor </a:t>
          </a:r>
        </a:p>
      </dgm:t>
    </dgm:pt>
    <dgm:pt modelId="{F6F376AA-71A9-4EC9-B3EE-9D90AD222276}" type="sibTrans" cxnId="{D1B61DBA-AE3E-4F03-A841-7A558DBD191C}">
      <dgm:prSet/>
      <dgm:spPr>
        <a:solidFill>
          <a:srgbClr val="33CCCC"/>
        </a:solidFill>
        <a:ln>
          <a:solidFill>
            <a:srgbClr val="33CCCC"/>
          </a:solidFill>
        </a:ln>
      </dgm:spPr>
      <dgm:t>
        <a:bodyPr/>
        <a:lstStyle/>
        <a:p>
          <a:endParaRPr lang="hr-HR"/>
        </a:p>
      </dgm:t>
    </dgm:pt>
    <dgm:pt modelId="{4A4F27AB-D444-4127-90A8-94F668C73E59}" type="parTrans" cxnId="{D1B61DBA-AE3E-4F03-A841-7A558DBD191C}">
      <dgm:prSet/>
      <dgm:spPr/>
      <dgm:t>
        <a:bodyPr/>
        <a:lstStyle/>
        <a:p>
          <a:endParaRPr lang="hr-HR"/>
        </a:p>
      </dgm:t>
    </dgm:pt>
    <dgm:pt modelId="{7AF6898A-8F25-47C3-BFCF-C0961E9EB248}" type="pres">
      <dgm:prSet presAssocID="{FE814393-DC62-4483-8F31-BF7B17BC18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862452B-6EE1-4A2F-9EE9-4168B6E7D08E}" type="pres">
      <dgm:prSet presAssocID="{4CA62B4D-D341-452C-AC90-CD6DB83A37C4}" presName="composite" presStyleCnt="0"/>
      <dgm:spPr/>
    </dgm:pt>
    <dgm:pt modelId="{E6C0D8D1-8DF2-425D-9771-10969AE43BF5}" type="pres">
      <dgm:prSet presAssocID="{4CA62B4D-D341-452C-AC90-CD6DB83A37C4}" presName="imagSh" presStyleLbl="bgImgPlace1" presStyleIdx="0" presStyleCnt="3" custScaleY="32202"/>
      <dgm:spPr>
        <a:solidFill>
          <a:srgbClr val="0070C0"/>
        </a:solidFill>
        <a:ln w="19050">
          <a:solidFill>
            <a:schemeClr val="bg1"/>
          </a:solidFill>
        </a:ln>
      </dgm:spPr>
      <dgm:t>
        <a:bodyPr/>
        <a:lstStyle/>
        <a:p>
          <a:endParaRPr lang="hr-HR"/>
        </a:p>
      </dgm:t>
    </dgm:pt>
    <dgm:pt modelId="{19E1F15B-C616-44AF-AE09-CFF109AB4A1B}" type="pres">
      <dgm:prSet presAssocID="{4CA62B4D-D341-452C-AC90-CD6DB83A37C4}" presName="txNode" presStyleLbl="node1" presStyleIdx="0" presStyleCnt="3" custScaleX="129669" custScaleY="165139" custLinFactNeighborX="-13708" custLinFactNeighborY="4827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BB0ECFA-63B9-4433-9992-F26855491904}" type="pres">
      <dgm:prSet presAssocID="{F6F376AA-71A9-4EC9-B3EE-9D90AD222276}" presName="sibTrans" presStyleLbl="sibTrans2D1" presStyleIdx="0" presStyleCnt="2" custScaleX="211608"/>
      <dgm:spPr/>
      <dgm:t>
        <a:bodyPr/>
        <a:lstStyle/>
        <a:p>
          <a:endParaRPr lang="hr-HR"/>
        </a:p>
      </dgm:t>
    </dgm:pt>
    <dgm:pt modelId="{D0028D6E-98F2-4099-8199-09F9C92F9100}" type="pres">
      <dgm:prSet presAssocID="{F6F376AA-71A9-4EC9-B3EE-9D90AD222276}" presName="connTx" presStyleLbl="sibTrans2D1" presStyleIdx="0" presStyleCnt="2"/>
      <dgm:spPr/>
      <dgm:t>
        <a:bodyPr/>
        <a:lstStyle/>
        <a:p>
          <a:endParaRPr lang="hr-HR"/>
        </a:p>
      </dgm:t>
    </dgm:pt>
    <dgm:pt modelId="{9C155C7C-E3D8-470B-8015-866A0B1375BC}" type="pres">
      <dgm:prSet presAssocID="{19B6DBB7-70E9-4768-AABA-E99C2306F67B}" presName="composite" presStyleCnt="0"/>
      <dgm:spPr/>
    </dgm:pt>
    <dgm:pt modelId="{DEEEE705-53E1-487B-B80C-5EA0426FECA3}" type="pres">
      <dgm:prSet presAssocID="{19B6DBB7-70E9-4768-AABA-E99C2306F67B}" presName="imagSh" presStyleLbl="bgImgPlace1" presStyleIdx="1" presStyleCnt="3" custScaleY="32202"/>
      <dgm:spPr>
        <a:solidFill>
          <a:srgbClr val="0070C0"/>
        </a:solidFill>
        <a:ln w="19050">
          <a:solidFill>
            <a:schemeClr val="bg2">
              <a:lumMod val="20000"/>
              <a:lumOff val="80000"/>
            </a:schemeClr>
          </a:solidFill>
        </a:ln>
      </dgm:spPr>
      <dgm:t>
        <a:bodyPr/>
        <a:lstStyle/>
        <a:p>
          <a:endParaRPr lang="hr-HR"/>
        </a:p>
      </dgm:t>
    </dgm:pt>
    <dgm:pt modelId="{1D4679C0-586F-4E7D-8C04-84271B413A63}" type="pres">
      <dgm:prSet presAssocID="{19B6DBB7-70E9-4768-AABA-E99C2306F67B}" presName="txNode" presStyleLbl="node1" presStyleIdx="1" presStyleCnt="3" custScaleX="125565" custScaleY="164730" custLinFactNeighborX="-15356" custLinFactNeighborY="4538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DE69523-104D-457F-8964-3F861021ADF5}" type="pres">
      <dgm:prSet presAssocID="{182482C0-7062-48AC-BEE7-166790B3C58A}" presName="sibTrans" presStyleLbl="sibTrans2D1" presStyleIdx="1" presStyleCnt="2" custScaleX="211608"/>
      <dgm:spPr/>
      <dgm:t>
        <a:bodyPr/>
        <a:lstStyle/>
        <a:p>
          <a:endParaRPr lang="hr-HR"/>
        </a:p>
      </dgm:t>
    </dgm:pt>
    <dgm:pt modelId="{2D537E24-DAB1-49A5-8B91-7C85E0437AA2}" type="pres">
      <dgm:prSet presAssocID="{182482C0-7062-48AC-BEE7-166790B3C58A}" presName="connTx" presStyleLbl="sibTrans2D1" presStyleIdx="1" presStyleCnt="2"/>
      <dgm:spPr/>
      <dgm:t>
        <a:bodyPr/>
        <a:lstStyle/>
        <a:p>
          <a:endParaRPr lang="hr-HR"/>
        </a:p>
      </dgm:t>
    </dgm:pt>
    <dgm:pt modelId="{B20E2B59-7E6B-4FBE-B2D0-73AF361078D5}" type="pres">
      <dgm:prSet presAssocID="{E52D86FC-1D12-4809-A61F-A08E04159582}" presName="composite" presStyleCnt="0"/>
      <dgm:spPr/>
    </dgm:pt>
    <dgm:pt modelId="{6E223351-41EA-45F6-B894-43F33AAACED3}" type="pres">
      <dgm:prSet presAssocID="{E52D86FC-1D12-4809-A61F-A08E04159582}" presName="imagSh" presStyleLbl="bgImgPlace1" presStyleIdx="2" presStyleCnt="3" custScaleY="32202"/>
      <dgm:spPr>
        <a:solidFill>
          <a:srgbClr val="0070C0"/>
        </a:solidFill>
        <a:ln w="19050">
          <a:solidFill>
            <a:schemeClr val="tx1"/>
          </a:solidFill>
        </a:ln>
      </dgm:spPr>
      <dgm:t>
        <a:bodyPr/>
        <a:lstStyle/>
        <a:p>
          <a:endParaRPr lang="hr-HR"/>
        </a:p>
      </dgm:t>
    </dgm:pt>
    <dgm:pt modelId="{E95DA22B-BE32-45AD-BF37-7C9A0C6C38FC}" type="pres">
      <dgm:prSet presAssocID="{E52D86FC-1D12-4809-A61F-A08E04159582}" presName="txNode" presStyleLbl="node1" presStyleIdx="2" presStyleCnt="3" custScaleX="115037" custScaleY="156864" custLinFactNeighborX="-15947" custLinFactNeighborY="4827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1B61DBA-AE3E-4F03-A841-7A558DBD191C}" srcId="{FE814393-DC62-4483-8F31-BF7B17BC1896}" destId="{4CA62B4D-D341-452C-AC90-CD6DB83A37C4}" srcOrd="0" destOrd="0" parTransId="{4A4F27AB-D444-4127-90A8-94F668C73E59}" sibTransId="{F6F376AA-71A9-4EC9-B3EE-9D90AD222276}"/>
    <dgm:cxn modelId="{545D0F75-8048-4C8A-84EC-09E54C69D9F0}" srcId="{FE814393-DC62-4483-8F31-BF7B17BC1896}" destId="{E52D86FC-1D12-4809-A61F-A08E04159582}" srcOrd="2" destOrd="0" parTransId="{BA9A9DD9-E051-4FBC-82E3-A555B2E9417F}" sibTransId="{3896D1D0-A017-4004-87B3-B95A1A464AF5}"/>
    <dgm:cxn modelId="{59B3EE83-BDCE-49E8-BCD7-087371481A0E}" type="presOf" srcId="{E52D86FC-1D12-4809-A61F-A08E04159582}" destId="{E95DA22B-BE32-45AD-BF37-7C9A0C6C38FC}" srcOrd="0" destOrd="0" presId="urn:microsoft.com/office/officeart/2005/8/layout/hProcess10"/>
    <dgm:cxn modelId="{C8D189BC-8507-4FC9-A036-A555DF0B5028}" type="presOf" srcId="{182482C0-7062-48AC-BEE7-166790B3C58A}" destId="{8DE69523-104D-457F-8964-3F861021ADF5}" srcOrd="0" destOrd="0" presId="urn:microsoft.com/office/officeart/2005/8/layout/hProcess10"/>
    <dgm:cxn modelId="{FC2F862E-F3DB-4B39-AB6D-2373BAEAF554}" type="presOf" srcId="{F6F376AA-71A9-4EC9-B3EE-9D90AD222276}" destId="{D0028D6E-98F2-4099-8199-09F9C92F9100}" srcOrd="1" destOrd="0" presId="urn:microsoft.com/office/officeart/2005/8/layout/hProcess10"/>
    <dgm:cxn modelId="{2F00AF8D-7019-4352-921D-1F6156A208E8}" type="presOf" srcId="{FE814393-DC62-4483-8F31-BF7B17BC1896}" destId="{7AF6898A-8F25-47C3-BFCF-C0961E9EB248}" srcOrd="0" destOrd="0" presId="urn:microsoft.com/office/officeart/2005/8/layout/hProcess10"/>
    <dgm:cxn modelId="{439028E5-357B-411E-859D-9558BEE2332A}" type="presOf" srcId="{F6F376AA-71A9-4EC9-B3EE-9D90AD222276}" destId="{8BB0ECFA-63B9-4433-9992-F26855491904}" srcOrd="0" destOrd="0" presId="urn:microsoft.com/office/officeart/2005/8/layout/hProcess10"/>
    <dgm:cxn modelId="{97787ADF-07B4-4EE3-ABAA-770CB28FAE6B}" srcId="{FE814393-DC62-4483-8F31-BF7B17BC1896}" destId="{19B6DBB7-70E9-4768-AABA-E99C2306F67B}" srcOrd="1" destOrd="0" parTransId="{7DBABB16-355B-4FCD-A522-EA7B98D32E5F}" sibTransId="{182482C0-7062-48AC-BEE7-166790B3C58A}"/>
    <dgm:cxn modelId="{D8094561-7CB4-4CF5-91BF-93FECB4C21C6}" type="presOf" srcId="{19B6DBB7-70E9-4768-AABA-E99C2306F67B}" destId="{1D4679C0-586F-4E7D-8C04-84271B413A63}" srcOrd="0" destOrd="0" presId="urn:microsoft.com/office/officeart/2005/8/layout/hProcess10"/>
    <dgm:cxn modelId="{4822CE97-72D1-4DA9-8FF1-965F43568A7D}" type="presOf" srcId="{4CA62B4D-D341-452C-AC90-CD6DB83A37C4}" destId="{19E1F15B-C616-44AF-AE09-CFF109AB4A1B}" srcOrd="0" destOrd="0" presId="urn:microsoft.com/office/officeart/2005/8/layout/hProcess10"/>
    <dgm:cxn modelId="{C7B2D8E3-E570-4CE9-9D66-28B1DABBE371}" type="presOf" srcId="{182482C0-7062-48AC-BEE7-166790B3C58A}" destId="{2D537E24-DAB1-49A5-8B91-7C85E0437AA2}" srcOrd="1" destOrd="0" presId="urn:microsoft.com/office/officeart/2005/8/layout/hProcess10"/>
    <dgm:cxn modelId="{A206CF88-7FF8-4220-A6A7-CB3C3A771608}" type="presParOf" srcId="{7AF6898A-8F25-47C3-BFCF-C0961E9EB248}" destId="{3862452B-6EE1-4A2F-9EE9-4168B6E7D08E}" srcOrd="0" destOrd="0" presId="urn:microsoft.com/office/officeart/2005/8/layout/hProcess10"/>
    <dgm:cxn modelId="{05B8DB4C-4AE8-435A-9F3F-098707DFD910}" type="presParOf" srcId="{3862452B-6EE1-4A2F-9EE9-4168B6E7D08E}" destId="{E6C0D8D1-8DF2-425D-9771-10969AE43BF5}" srcOrd="0" destOrd="0" presId="urn:microsoft.com/office/officeart/2005/8/layout/hProcess10"/>
    <dgm:cxn modelId="{2CAD8663-EE95-4975-939A-429DD3FE839A}" type="presParOf" srcId="{3862452B-6EE1-4A2F-9EE9-4168B6E7D08E}" destId="{19E1F15B-C616-44AF-AE09-CFF109AB4A1B}" srcOrd="1" destOrd="0" presId="urn:microsoft.com/office/officeart/2005/8/layout/hProcess10"/>
    <dgm:cxn modelId="{724898C9-DA32-4130-BC7E-5246DEF727E7}" type="presParOf" srcId="{7AF6898A-8F25-47C3-BFCF-C0961E9EB248}" destId="{8BB0ECFA-63B9-4433-9992-F26855491904}" srcOrd="1" destOrd="0" presId="urn:microsoft.com/office/officeart/2005/8/layout/hProcess10"/>
    <dgm:cxn modelId="{0E275310-3A0F-4AAD-BA1C-731B33433827}" type="presParOf" srcId="{8BB0ECFA-63B9-4433-9992-F26855491904}" destId="{D0028D6E-98F2-4099-8199-09F9C92F9100}" srcOrd="0" destOrd="0" presId="urn:microsoft.com/office/officeart/2005/8/layout/hProcess10"/>
    <dgm:cxn modelId="{A8FBA5A7-B473-4813-9F90-7DF8A040F90E}" type="presParOf" srcId="{7AF6898A-8F25-47C3-BFCF-C0961E9EB248}" destId="{9C155C7C-E3D8-470B-8015-866A0B1375BC}" srcOrd="2" destOrd="0" presId="urn:microsoft.com/office/officeart/2005/8/layout/hProcess10"/>
    <dgm:cxn modelId="{A6B24370-9EC8-443D-8556-AFEB42085368}" type="presParOf" srcId="{9C155C7C-E3D8-470B-8015-866A0B1375BC}" destId="{DEEEE705-53E1-487B-B80C-5EA0426FECA3}" srcOrd="0" destOrd="0" presId="urn:microsoft.com/office/officeart/2005/8/layout/hProcess10"/>
    <dgm:cxn modelId="{2345915F-56F6-465C-A38F-08FDC6034B3F}" type="presParOf" srcId="{9C155C7C-E3D8-470B-8015-866A0B1375BC}" destId="{1D4679C0-586F-4E7D-8C04-84271B413A63}" srcOrd="1" destOrd="0" presId="urn:microsoft.com/office/officeart/2005/8/layout/hProcess10"/>
    <dgm:cxn modelId="{650F09FA-5253-47D2-BEE7-6C414EB236A2}" type="presParOf" srcId="{7AF6898A-8F25-47C3-BFCF-C0961E9EB248}" destId="{8DE69523-104D-457F-8964-3F861021ADF5}" srcOrd="3" destOrd="0" presId="urn:microsoft.com/office/officeart/2005/8/layout/hProcess10"/>
    <dgm:cxn modelId="{4834A7A1-2FF2-42AE-AE8D-E1FBA69A9C5C}" type="presParOf" srcId="{8DE69523-104D-457F-8964-3F861021ADF5}" destId="{2D537E24-DAB1-49A5-8B91-7C85E0437AA2}" srcOrd="0" destOrd="0" presId="urn:microsoft.com/office/officeart/2005/8/layout/hProcess10"/>
    <dgm:cxn modelId="{1E0085FC-8FE0-4528-8AAC-D1924F6E1C25}" type="presParOf" srcId="{7AF6898A-8F25-47C3-BFCF-C0961E9EB248}" destId="{B20E2B59-7E6B-4FBE-B2D0-73AF361078D5}" srcOrd="4" destOrd="0" presId="urn:microsoft.com/office/officeart/2005/8/layout/hProcess10"/>
    <dgm:cxn modelId="{FC0A088E-2284-4415-906D-1B36AB69F88E}" type="presParOf" srcId="{B20E2B59-7E6B-4FBE-B2D0-73AF361078D5}" destId="{6E223351-41EA-45F6-B894-43F33AAACED3}" srcOrd="0" destOrd="0" presId="urn:microsoft.com/office/officeart/2005/8/layout/hProcess10"/>
    <dgm:cxn modelId="{5E03E524-9AE1-46EB-AC15-A166B225C5A3}" type="presParOf" srcId="{B20E2B59-7E6B-4FBE-B2D0-73AF361078D5}" destId="{E95DA22B-BE32-45AD-BF37-7C9A0C6C38FC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320C02-B469-461F-81E0-B793E458F0EE}" type="doc">
      <dgm:prSet loTypeId="urn:microsoft.com/office/officeart/2008/layout/NameandTitleOrganizationalChart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hr-HR"/>
        </a:p>
      </dgm:t>
    </dgm:pt>
    <dgm:pt modelId="{C3759238-1BEE-41A2-9B9B-86D20ADEB9A4}">
      <dgm:prSet phldrT="[Tekst]" custT="1"/>
      <dgm:spPr>
        <a:solidFill>
          <a:srgbClr val="6699FF"/>
        </a:solidFill>
      </dgm:spPr>
      <dgm:t>
        <a:bodyPr/>
        <a:lstStyle/>
        <a:p>
          <a:r>
            <a:rPr lang="hr-HR" sz="1200" dirty="0" smtClean="0">
              <a:latin typeface="+mn-lt"/>
              <a:cs typeface="Arial" pitchFamily="34" charset="0"/>
            </a:rPr>
            <a:t>MGIPU</a:t>
          </a:r>
          <a:endParaRPr lang="hr-HR" sz="2400" dirty="0"/>
        </a:p>
      </dgm:t>
    </dgm:pt>
    <dgm:pt modelId="{D2E899D9-C150-4493-BC35-E1A4B260A2E5}" type="parTrans" cxnId="{CD45B563-336F-4E73-B894-D25D05771E6D}">
      <dgm:prSet/>
      <dgm:spPr/>
      <dgm:t>
        <a:bodyPr/>
        <a:lstStyle/>
        <a:p>
          <a:endParaRPr lang="hr-HR"/>
        </a:p>
      </dgm:t>
    </dgm:pt>
    <dgm:pt modelId="{7896B151-5549-49B7-9302-211B3E68FFC9}" type="sibTrans" cxnId="{CD45B563-336F-4E73-B894-D25D05771E6D}">
      <dgm:prSet/>
      <dgm:spPr/>
      <dgm:t>
        <a:bodyPr/>
        <a:lstStyle/>
        <a:p>
          <a:endParaRPr lang="hr-HR"/>
        </a:p>
      </dgm:t>
    </dgm:pt>
    <dgm:pt modelId="{0CE91D46-CF4C-4B9C-A1E6-36AAC5AC28EA}" type="asst">
      <dgm:prSet phldrT="[Tekst]" custT="1"/>
      <dgm:spPr>
        <a:solidFill>
          <a:srgbClr val="6699FF"/>
        </a:solidFill>
      </dgm:spPr>
      <dgm:t>
        <a:bodyPr/>
        <a:lstStyle/>
        <a:p>
          <a:r>
            <a:rPr lang="hr-HR" sz="1200" dirty="0" smtClean="0">
              <a:latin typeface="+mn-lt"/>
              <a:cs typeface="Arial" pitchFamily="34" charset="0"/>
            </a:rPr>
            <a:t>VRH</a:t>
          </a:r>
          <a:endParaRPr lang="hr-HR" sz="1600" dirty="0"/>
        </a:p>
      </dgm:t>
    </dgm:pt>
    <dgm:pt modelId="{00541042-2691-4011-918D-9BEF3FAE6602}" type="parTrans" cxnId="{D264411A-C5A2-47B5-B8E9-11B8C4C3BF44}">
      <dgm:prSet/>
      <dgm:spPr>
        <a:ln>
          <a:noFill/>
        </a:ln>
      </dgm:spPr>
      <dgm:t>
        <a:bodyPr/>
        <a:lstStyle/>
        <a:p>
          <a:endParaRPr lang="hr-HR"/>
        </a:p>
      </dgm:t>
    </dgm:pt>
    <dgm:pt modelId="{F81ECB16-CDF0-4BA1-B833-38B973677DF1}" type="sibTrans" cxnId="{D264411A-C5A2-47B5-B8E9-11B8C4C3BF44}">
      <dgm:prSet/>
      <dgm:spPr/>
      <dgm:t>
        <a:bodyPr/>
        <a:lstStyle/>
        <a:p>
          <a:endParaRPr lang="hr-HR"/>
        </a:p>
      </dgm:t>
    </dgm:pt>
    <dgm:pt modelId="{2A3B93DF-1152-4DFA-BBF3-1F4015E6C2F7}">
      <dgm:prSet phldrT="[Tekst]" custT="1"/>
      <dgm:spPr>
        <a:solidFill>
          <a:srgbClr val="6699FF"/>
        </a:solidFill>
      </dgm:spPr>
      <dgm:t>
        <a:bodyPr/>
        <a:lstStyle/>
        <a:p>
          <a:r>
            <a:rPr lang="hr-HR" sz="1200" dirty="0" smtClean="0">
              <a:latin typeface="+mn-lt"/>
              <a:cs typeface="Arial" pitchFamily="34" charset="0"/>
            </a:rPr>
            <a:t>ministarstva</a:t>
          </a:r>
          <a:endParaRPr lang="hr-HR" sz="1200" dirty="0">
            <a:latin typeface="+mn-lt"/>
            <a:cs typeface="Arial" pitchFamily="34" charset="0"/>
          </a:endParaRPr>
        </a:p>
      </dgm:t>
    </dgm:pt>
    <dgm:pt modelId="{38C0FDBD-8D58-46D1-9327-57330A52662A}" type="parTrans" cxnId="{C613DFFD-EC78-461E-93B5-04A51EBE9F14}">
      <dgm:prSet/>
      <dgm:spPr/>
      <dgm:t>
        <a:bodyPr/>
        <a:lstStyle/>
        <a:p>
          <a:endParaRPr lang="hr-HR"/>
        </a:p>
      </dgm:t>
    </dgm:pt>
    <dgm:pt modelId="{88471AE9-97C3-4E21-9FDD-518457E8E861}" type="sibTrans" cxnId="{C613DFFD-EC78-461E-93B5-04A51EBE9F14}">
      <dgm:prSet/>
      <dgm:spPr>
        <a:solidFill>
          <a:srgbClr val="92D050">
            <a:alpha val="90000"/>
          </a:srgbClr>
        </a:solidFill>
      </dgm:spPr>
      <dgm:t>
        <a:bodyPr/>
        <a:lstStyle/>
        <a:p>
          <a:endParaRPr lang="hr-HR"/>
        </a:p>
      </dgm:t>
    </dgm:pt>
    <dgm:pt modelId="{8D90CB7F-3ACE-4A8A-BB90-3DEB4B6DB687}">
      <dgm:prSet phldrT="[Tekst]" custT="1"/>
      <dgm:spPr>
        <a:solidFill>
          <a:srgbClr val="6699FF"/>
        </a:solidFill>
      </dgm:spPr>
      <dgm:t>
        <a:bodyPr/>
        <a:lstStyle/>
        <a:p>
          <a:r>
            <a:rPr lang="hr-HR" sz="1200" dirty="0" smtClean="0">
              <a:latin typeface="+mn-lt"/>
              <a:cs typeface="Arial" pitchFamily="34" charset="0"/>
            </a:rPr>
            <a:t>tijela</a:t>
          </a:r>
          <a:r>
            <a:rPr lang="hr-HR" sz="1400" dirty="0" smtClean="0">
              <a:latin typeface="Arial" pitchFamily="34" charset="0"/>
              <a:cs typeface="Arial" pitchFamily="34" charset="0"/>
            </a:rPr>
            <a:t> </a:t>
          </a:r>
          <a:r>
            <a:rPr lang="hr-HR" sz="1200" dirty="0" smtClean="0">
              <a:latin typeface="+mn-lt"/>
              <a:cs typeface="Arial" pitchFamily="34" charset="0"/>
            </a:rPr>
            <a:t>državne</a:t>
          </a:r>
          <a:r>
            <a:rPr lang="hr-HR" sz="1400" dirty="0" smtClean="0">
              <a:latin typeface="Arial" pitchFamily="34" charset="0"/>
              <a:cs typeface="Arial" pitchFamily="34" charset="0"/>
            </a:rPr>
            <a:t> </a:t>
          </a:r>
          <a:r>
            <a:rPr lang="hr-HR" sz="1200" dirty="0" smtClean="0">
              <a:latin typeface="+mn-lt"/>
              <a:cs typeface="Arial" pitchFamily="34" charset="0"/>
            </a:rPr>
            <a:t>uprave</a:t>
          </a:r>
          <a:endParaRPr lang="hr-HR" sz="1200" dirty="0">
            <a:latin typeface="+mn-lt"/>
            <a:cs typeface="Arial" pitchFamily="34" charset="0"/>
          </a:endParaRPr>
        </a:p>
      </dgm:t>
    </dgm:pt>
    <dgm:pt modelId="{D2C7D828-6B17-49C2-A28D-E4F0D01AC7A0}" type="parTrans" cxnId="{4C541D93-DAF0-4E6B-B3E1-C77F8A9A3C2B}">
      <dgm:prSet/>
      <dgm:spPr>
        <a:ln>
          <a:noFill/>
        </a:ln>
      </dgm:spPr>
      <dgm:t>
        <a:bodyPr/>
        <a:lstStyle/>
        <a:p>
          <a:endParaRPr lang="hr-HR"/>
        </a:p>
      </dgm:t>
    </dgm:pt>
    <dgm:pt modelId="{D102086D-108E-447D-841D-3E3477088BD6}" type="sibTrans" cxnId="{4C541D93-DAF0-4E6B-B3E1-C77F8A9A3C2B}">
      <dgm:prSet/>
      <dgm:spPr>
        <a:solidFill>
          <a:srgbClr val="92D050">
            <a:alpha val="90000"/>
          </a:srgbClr>
        </a:solidFill>
      </dgm:spPr>
      <dgm:t>
        <a:bodyPr/>
        <a:lstStyle/>
        <a:p>
          <a:endParaRPr lang="hr-HR"/>
        </a:p>
      </dgm:t>
    </dgm:pt>
    <dgm:pt modelId="{72F94DE5-0F3D-4050-A468-8CD9B1B47162}">
      <dgm:prSet phldrT="[Tekst]" custT="1"/>
      <dgm:spPr>
        <a:solidFill>
          <a:srgbClr val="6699FF"/>
        </a:solidFill>
      </dgm:spPr>
      <dgm:t>
        <a:bodyPr/>
        <a:lstStyle/>
        <a:p>
          <a:r>
            <a:rPr lang="hr-HR" sz="1200" dirty="0" smtClean="0">
              <a:latin typeface="+mn-lt"/>
              <a:cs typeface="Arial" pitchFamily="34" charset="0"/>
            </a:rPr>
            <a:t>JLP(R)S</a:t>
          </a:r>
          <a:endParaRPr lang="hr-HR" sz="1200" dirty="0">
            <a:latin typeface="+mn-lt"/>
            <a:cs typeface="Arial" pitchFamily="34" charset="0"/>
          </a:endParaRPr>
        </a:p>
      </dgm:t>
    </dgm:pt>
    <dgm:pt modelId="{3E098685-276C-4A5A-9AD6-30030374081A}" type="parTrans" cxnId="{9BBA3E5B-6998-4F2A-87C7-BCB5B962219B}">
      <dgm:prSet/>
      <dgm:spPr/>
      <dgm:t>
        <a:bodyPr/>
        <a:lstStyle/>
        <a:p>
          <a:endParaRPr lang="hr-HR"/>
        </a:p>
      </dgm:t>
    </dgm:pt>
    <dgm:pt modelId="{153C3666-2585-4D7C-8D92-39D6F2D974E3}" type="sibTrans" cxnId="{9BBA3E5B-6998-4F2A-87C7-BCB5B962219B}">
      <dgm:prSet/>
      <dgm:spPr>
        <a:solidFill>
          <a:srgbClr val="92D050">
            <a:alpha val="90000"/>
          </a:srgbClr>
        </a:solidFill>
      </dgm:spPr>
      <dgm:t>
        <a:bodyPr/>
        <a:lstStyle/>
        <a:p>
          <a:endParaRPr lang="hr-HR"/>
        </a:p>
      </dgm:t>
    </dgm:pt>
    <dgm:pt modelId="{657560FC-D588-4625-83B1-2B1B1065232B}" type="asst">
      <dgm:prSet phldrT="[Tekst]" custT="1"/>
      <dgm:spPr>
        <a:solidFill>
          <a:srgbClr val="6699FF"/>
        </a:solidFill>
      </dgm:spPr>
      <dgm:t>
        <a:bodyPr/>
        <a:lstStyle/>
        <a:p>
          <a:r>
            <a:rPr lang="hr-HR" sz="1200" dirty="0" smtClean="0">
              <a:latin typeface="+mn-lt"/>
              <a:cs typeface="Arial" pitchFamily="34" charset="0"/>
            </a:rPr>
            <a:t>APN</a:t>
          </a:r>
          <a:r>
            <a:rPr lang="hr-HR" sz="1600" dirty="0" smtClean="0">
              <a:latin typeface="Arial" pitchFamily="34" charset="0"/>
              <a:cs typeface="Arial" pitchFamily="34" charset="0"/>
            </a:rPr>
            <a:t> </a:t>
          </a:r>
          <a:endParaRPr lang="hr-HR" sz="1600" dirty="0"/>
        </a:p>
      </dgm:t>
    </dgm:pt>
    <dgm:pt modelId="{D32E9E5C-EA1E-4310-8595-D1717EC8930A}" type="parTrans" cxnId="{ABCEEC74-825B-4C9D-A001-53C606270A70}">
      <dgm:prSet/>
      <dgm:spPr>
        <a:ln>
          <a:noFill/>
        </a:ln>
      </dgm:spPr>
      <dgm:t>
        <a:bodyPr/>
        <a:lstStyle/>
        <a:p>
          <a:endParaRPr lang="hr-HR"/>
        </a:p>
      </dgm:t>
    </dgm:pt>
    <dgm:pt modelId="{81F5D771-03E0-4515-958C-7C644549D3FB}" type="sibTrans" cxnId="{ABCEEC74-825B-4C9D-A001-53C606270A70}">
      <dgm:prSet/>
      <dgm:spPr/>
      <dgm:t>
        <a:bodyPr/>
        <a:lstStyle/>
        <a:p>
          <a:endParaRPr lang="hr-HR"/>
        </a:p>
      </dgm:t>
    </dgm:pt>
    <dgm:pt modelId="{AB3B9408-6599-4BC3-B269-0213E6FB2DAA}" type="pres">
      <dgm:prSet presAssocID="{B8320C02-B469-461F-81E0-B793E458F0E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13DE5535-8904-4A84-8CE5-4B9A1092BAD9}" type="pres">
      <dgm:prSet presAssocID="{C3759238-1BEE-41A2-9B9B-86D20ADEB9A4}" presName="hierRoot1" presStyleCnt="0">
        <dgm:presLayoutVars>
          <dgm:hierBranch val="init"/>
        </dgm:presLayoutVars>
      </dgm:prSet>
      <dgm:spPr/>
    </dgm:pt>
    <dgm:pt modelId="{8F78403B-193D-4E09-A42F-9C73CC9EEF65}" type="pres">
      <dgm:prSet presAssocID="{C3759238-1BEE-41A2-9B9B-86D20ADEB9A4}" presName="rootComposite1" presStyleCnt="0"/>
      <dgm:spPr/>
    </dgm:pt>
    <dgm:pt modelId="{4CC56E7E-81C7-417F-A9AF-F3B024ACE092}" type="pres">
      <dgm:prSet presAssocID="{C3759238-1BEE-41A2-9B9B-86D20ADEB9A4}" presName="rootText1" presStyleLbl="node0" presStyleIdx="0" presStyleCnt="1" custScaleY="58472" custLinFactNeighborX="300" custLinFactNeighborY="-33178">
        <dgm:presLayoutVars>
          <dgm:chMax/>
          <dgm:chPref val="3"/>
        </dgm:presLayoutVars>
      </dgm:prSet>
      <dgm:spPr/>
      <dgm:t>
        <a:bodyPr/>
        <a:lstStyle/>
        <a:p>
          <a:endParaRPr lang="hr-HR"/>
        </a:p>
      </dgm:t>
    </dgm:pt>
    <dgm:pt modelId="{3D989745-DF4E-40D7-B7F7-61F3BFB85901}" type="pres">
      <dgm:prSet presAssocID="{C3759238-1BEE-41A2-9B9B-86D20ADEB9A4}" presName="titleText1" presStyleLbl="fgAcc0" presStyleIdx="0" presStyleCnt="1" custLinFactY="-43249" custLinFactNeighborX="-1629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  <dgm:pt modelId="{4DE533C3-C839-4923-B03B-127F463A1AAF}" type="pres">
      <dgm:prSet presAssocID="{C3759238-1BEE-41A2-9B9B-86D20ADEB9A4}" presName="rootConnector1" presStyleLbl="node1" presStyleIdx="0" presStyleCnt="3"/>
      <dgm:spPr/>
      <dgm:t>
        <a:bodyPr/>
        <a:lstStyle/>
        <a:p>
          <a:endParaRPr lang="hr-HR"/>
        </a:p>
      </dgm:t>
    </dgm:pt>
    <dgm:pt modelId="{D458DDB6-B946-4A6D-99CB-5F08227923B9}" type="pres">
      <dgm:prSet presAssocID="{C3759238-1BEE-41A2-9B9B-86D20ADEB9A4}" presName="hierChild2" presStyleCnt="0"/>
      <dgm:spPr/>
    </dgm:pt>
    <dgm:pt modelId="{E1472BEF-413B-4E62-A73A-3EDA9479CA51}" type="pres">
      <dgm:prSet presAssocID="{38C0FDBD-8D58-46D1-9327-57330A52662A}" presName="Name37" presStyleLbl="parChTrans1D2" presStyleIdx="0" presStyleCnt="5"/>
      <dgm:spPr/>
      <dgm:t>
        <a:bodyPr/>
        <a:lstStyle/>
        <a:p>
          <a:endParaRPr lang="hr-HR"/>
        </a:p>
      </dgm:t>
    </dgm:pt>
    <dgm:pt modelId="{FB0CA039-AF62-4C05-BA6F-EB1F006C8583}" type="pres">
      <dgm:prSet presAssocID="{2A3B93DF-1152-4DFA-BBF3-1F4015E6C2F7}" presName="hierRoot2" presStyleCnt="0">
        <dgm:presLayoutVars>
          <dgm:hierBranch val="init"/>
        </dgm:presLayoutVars>
      </dgm:prSet>
      <dgm:spPr/>
    </dgm:pt>
    <dgm:pt modelId="{C99CBF0A-F470-411F-946F-65A63F177B06}" type="pres">
      <dgm:prSet presAssocID="{2A3B93DF-1152-4DFA-BBF3-1F4015E6C2F7}" presName="rootComposite" presStyleCnt="0"/>
      <dgm:spPr/>
    </dgm:pt>
    <dgm:pt modelId="{B8868D90-A451-48B5-80BA-ED286520931B}" type="pres">
      <dgm:prSet presAssocID="{2A3B93DF-1152-4DFA-BBF3-1F4015E6C2F7}" presName="rootText" presStyleLbl="node1" presStyleIdx="0" presStyleCnt="3" custScaleY="66133" custLinFactNeighborX="-1198" custLinFactNeighborY="35817">
        <dgm:presLayoutVars>
          <dgm:chMax/>
          <dgm:chPref val="3"/>
        </dgm:presLayoutVars>
      </dgm:prSet>
      <dgm:spPr/>
      <dgm:t>
        <a:bodyPr/>
        <a:lstStyle/>
        <a:p>
          <a:endParaRPr lang="hr-HR"/>
        </a:p>
      </dgm:t>
    </dgm:pt>
    <dgm:pt modelId="{18B6F48F-7719-467A-9533-35021208BC84}" type="pres">
      <dgm:prSet presAssocID="{2A3B93DF-1152-4DFA-BBF3-1F4015E6C2F7}" presName="titleText2" presStyleLbl="fgAcc1" presStyleIdx="0" presStyleCnt="3" custLinFactNeighborX="-1104" custLinFactNeighborY="74128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  <dgm:pt modelId="{4DA79C23-C691-40B3-A5B8-0E59C6D60E00}" type="pres">
      <dgm:prSet presAssocID="{2A3B93DF-1152-4DFA-BBF3-1F4015E6C2F7}" presName="rootConnector" presStyleLbl="node2" presStyleIdx="0" presStyleCnt="0"/>
      <dgm:spPr/>
      <dgm:t>
        <a:bodyPr/>
        <a:lstStyle/>
        <a:p>
          <a:endParaRPr lang="hr-HR"/>
        </a:p>
      </dgm:t>
    </dgm:pt>
    <dgm:pt modelId="{A30FAFD4-5BED-4457-8B70-6B0C4A2FC1D7}" type="pres">
      <dgm:prSet presAssocID="{2A3B93DF-1152-4DFA-BBF3-1F4015E6C2F7}" presName="hierChild4" presStyleCnt="0"/>
      <dgm:spPr/>
    </dgm:pt>
    <dgm:pt modelId="{1374B68F-B749-4821-8607-A7E72AFA0B78}" type="pres">
      <dgm:prSet presAssocID="{2A3B93DF-1152-4DFA-BBF3-1F4015E6C2F7}" presName="hierChild5" presStyleCnt="0"/>
      <dgm:spPr/>
    </dgm:pt>
    <dgm:pt modelId="{A00AC27E-B257-4050-8D8B-0FF1FD5E0B73}" type="pres">
      <dgm:prSet presAssocID="{D2C7D828-6B17-49C2-A28D-E4F0D01AC7A0}" presName="Name37" presStyleLbl="parChTrans1D2" presStyleIdx="1" presStyleCnt="5"/>
      <dgm:spPr/>
      <dgm:t>
        <a:bodyPr/>
        <a:lstStyle/>
        <a:p>
          <a:endParaRPr lang="hr-HR"/>
        </a:p>
      </dgm:t>
    </dgm:pt>
    <dgm:pt modelId="{18422E87-DE3A-4C78-984A-F3C0F206A3BB}" type="pres">
      <dgm:prSet presAssocID="{8D90CB7F-3ACE-4A8A-BB90-3DEB4B6DB687}" presName="hierRoot2" presStyleCnt="0">
        <dgm:presLayoutVars>
          <dgm:hierBranch val="init"/>
        </dgm:presLayoutVars>
      </dgm:prSet>
      <dgm:spPr/>
    </dgm:pt>
    <dgm:pt modelId="{6EDA0A4E-4458-4D5D-8816-786E17A6F723}" type="pres">
      <dgm:prSet presAssocID="{8D90CB7F-3ACE-4A8A-BB90-3DEB4B6DB687}" presName="rootComposite" presStyleCnt="0"/>
      <dgm:spPr/>
    </dgm:pt>
    <dgm:pt modelId="{D2512D19-E028-4A28-8486-C552393BB1BC}" type="pres">
      <dgm:prSet presAssocID="{8D90CB7F-3ACE-4A8A-BB90-3DEB4B6DB687}" presName="rootText" presStyleLbl="node1" presStyleIdx="1" presStyleCnt="3" custScaleY="62515" custLinFactNeighborX="-1198" custLinFactNeighborY="35817">
        <dgm:presLayoutVars>
          <dgm:chMax/>
          <dgm:chPref val="3"/>
        </dgm:presLayoutVars>
      </dgm:prSet>
      <dgm:spPr/>
      <dgm:t>
        <a:bodyPr/>
        <a:lstStyle/>
        <a:p>
          <a:endParaRPr lang="hr-HR"/>
        </a:p>
      </dgm:t>
    </dgm:pt>
    <dgm:pt modelId="{7A656639-DABF-42B1-A27F-5BC5CACC3F23}" type="pres">
      <dgm:prSet presAssocID="{8D90CB7F-3ACE-4A8A-BB90-3DEB4B6DB687}" presName="titleText2" presStyleLbl="fgAcc1" presStyleIdx="1" presStyleCnt="3" custLinFactNeighborX="-1980" custLinFactNeighborY="59351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  <dgm:pt modelId="{4CA0C907-C6D4-47C1-9D90-02650D3EF230}" type="pres">
      <dgm:prSet presAssocID="{8D90CB7F-3ACE-4A8A-BB90-3DEB4B6DB687}" presName="rootConnector" presStyleLbl="node2" presStyleIdx="0" presStyleCnt="0"/>
      <dgm:spPr/>
      <dgm:t>
        <a:bodyPr/>
        <a:lstStyle/>
        <a:p>
          <a:endParaRPr lang="hr-HR"/>
        </a:p>
      </dgm:t>
    </dgm:pt>
    <dgm:pt modelId="{08D54009-17FD-4C87-9A14-6B1789028348}" type="pres">
      <dgm:prSet presAssocID="{8D90CB7F-3ACE-4A8A-BB90-3DEB4B6DB687}" presName="hierChild4" presStyleCnt="0"/>
      <dgm:spPr/>
    </dgm:pt>
    <dgm:pt modelId="{A5A9E09C-A6DB-44E3-A1A6-34F770D8860D}" type="pres">
      <dgm:prSet presAssocID="{8D90CB7F-3ACE-4A8A-BB90-3DEB4B6DB687}" presName="hierChild5" presStyleCnt="0"/>
      <dgm:spPr/>
    </dgm:pt>
    <dgm:pt modelId="{810C4258-11AF-4708-BECA-77319F73BE6F}" type="pres">
      <dgm:prSet presAssocID="{3E098685-276C-4A5A-9AD6-30030374081A}" presName="Name37" presStyleLbl="parChTrans1D2" presStyleIdx="2" presStyleCnt="5"/>
      <dgm:spPr/>
      <dgm:t>
        <a:bodyPr/>
        <a:lstStyle/>
        <a:p>
          <a:endParaRPr lang="hr-HR"/>
        </a:p>
      </dgm:t>
    </dgm:pt>
    <dgm:pt modelId="{500CEB28-726C-4101-A9F4-37BB421DB9BC}" type="pres">
      <dgm:prSet presAssocID="{72F94DE5-0F3D-4050-A468-8CD9B1B47162}" presName="hierRoot2" presStyleCnt="0">
        <dgm:presLayoutVars>
          <dgm:hierBranch val="init"/>
        </dgm:presLayoutVars>
      </dgm:prSet>
      <dgm:spPr/>
    </dgm:pt>
    <dgm:pt modelId="{B52232A7-7A62-464A-A5B3-A429E3A459C8}" type="pres">
      <dgm:prSet presAssocID="{72F94DE5-0F3D-4050-A468-8CD9B1B47162}" presName="rootComposite" presStyleCnt="0"/>
      <dgm:spPr/>
    </dgm:pt>
    <dgm:pt modelId="{7CE3DD13-4946-435B-BD25-3018BC11B8D0}" type="pres">
      <dgm:prSet presAssocID="{72F94DE5-0F3D-4050-A468-8CD9B1B47162}" presName="rootText" presStyleLbl="node1" presStyleIdx="2" presStyleCnt="3" custScaleY="64814" custLinFactNeighborX="-1198" custLinFactNeighborY="35817">
        <dgm:presLayoutVars>
          <dgm:chMax/>
          <dgm:chPref val="3"/>
        </dgm:presLayoutVars>
      </dgm:prSet>
      <dgm:spPr/>
      <dgm:t>
        <a:bodyPr/>
        <a:lstStyle/>
        <a:p>
          <a:endParaRPr lang="hr-HR"/>
        </a:p>
      </dgm:t>
    </dgm:pt>
    <dgm:pt modelId="{EA1C0AD7-CE39-4D69-BEF8-AC3A79194ACA}" type="pres">
      <dgm:prSet presAssocID="{72F94DE5-0F3D-4050-A468-8CD9B1B47162}" presName="titleText2" presStyleLbl="fgAcc1" presStyleIdx="2" presStyleCnt="3" custScaleY="99161" custLinFactNeighborX="-5484" custLinFactNeighborY="52409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  <dgm:pt modelId="{F4D68B71-3143-4C4B-AF5D-A50F3727007B}" type="pres">
      <dgm:prSet presAssocID="{72F94DE5-0F3D-4050-A468-8CD9B1B47162}" presName="rootConnector" presStyleLbl="node2" presStyleIdx="0" presStyleCnt="0"/>
      <dgm:spPr/>
      <dgm:t>
        <a:bodyPr/>
        <a:lstStyle/>
        <a:p>
          <a:endParaRPr lang="hr-HR"/>
        </a:p>
      </dgm:t>
    </dgm:pt>
    <dgm:pt modelId="{2C618AEE-6C48-4250-BDAD-43E84610CB55}" type="pres">
      <dgm:prSet presAssocID="{72F94DE5-0F3D-4050-A468-8CD9B1B47162}" presName="hierChild4" presStyleCnt="0"/>
      <dgm:spPr/>
    </dgm:pt>
    <dgm:pt modelId="{08931A93-5B0D-4665-B5EA-AB9AA9B58028}" type="pres">
      <dgm:prSet presAssocID="{72F94DE5-0F3D-4050-A468-8CD9B1B47162}" presName="hierChild5" presStyleCnt="0"/>
      <dgm:spPr/>
    </dgm:pt>
    <dgm:pt modelId="{812BA58B-09BE-4C6C-BC30-447B108678B0}" type="pres">
      <dgm:prSet presAssocID="{C3759238-1BEE-41A2-9B9B-86D20ADEB9A4}" presName="hierChild3" presStyleCnt="0"/>
      <dgm:spPr/>
    </dgm:pt>
    <dgm:pt modelId="{ECB5B3CA-6891-451A-8877-776C0851B778}" type="pres">
      <dgm:prSet presAssocID="{00541042-2691-4011-918D-9BEF3FAE6602}" presName="Name96" presStyleLbl="parChTrans1D2" presStyleIdx="3" presStyleCnt="5"/>
      <dgm:spPr/>
      <dgm:t>
        <a:bodyPr/>
        <a:lstStyle/>
        <a:p>
          <a:endParaRPr lang="hr-HR"/>
        </a:p>
      </dgm:t>
    </dgm:pt>
    <dgm:pt modelId="{53B714A7-BE71-4C40-B32D-0D45FE0E3C56}" type="pres">
      <dgm:prSet presAssocID="{0CE91D46-CF4C-4B9C-A1E6-36AAC5AC28EA}" presName="hierRoot3" presStyleCnt="0">
        <dgm:presLayoutVars>
          <dgm:hierBranch val="init"/>
        </dgm:presLayoutVars>
      </dgm:prSet>
      <dgm:spPr/>
    </dgm:pt>
    <dgm:pt modelId="{B2F0522C-C956-4E74-B76A-895E3C5D2334}" type="pres">
      <dgm:prSet presAssocID="{0CE91D46-CF4C-4B9C-A1E6-36AAC5AC28EA}" presName="rootComposite3" presStyleCnt="0"/>
      <dgm:spPr/>
    </dgm:pt>
    <dgm:pt modelId="{C653CE2F-70A3-4720-A7B4-70F63979ACC3}" type="pres">
      <dgm:prSet presAssocID="{0CE91D46-CF4C-4B9C-A1E6-36AAC5AC28EA}" presName="rootText3" presStyleLbl="asst1" presStyleIdx="0" presStyleCnt="2" custScaleY="58472" custLinFactNeighborX="62823" custLinFactNeighborY="-7492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20B4499-3739-457D-B9DA-0B9B2ECE17E4}" type="pres">
      <dgm:prSet presAssocID="{0CE91D46-CF4C-4B9C-A1E6-36AAC5AC28EA}" presName="titleText3" presStyleLbl="fgAcc2" presStyleIdx="0" presStyleCnt="2" custLinFactY="-100000" custLinFactNeighborX="67840" custLinFactNeighborY="-146816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  <dgm:pt modelId="{87962EAD-9394-497E-B020-CFE552FA99B4}" type="pres">
      <dgm:prSet presAssocID="{0CE91D46-CF4C-4B9C-A1E6-36AAC5AC28EA}" presName="rootConnector3" presStyleLbl="asst1" presStyleIdx="0" presStyleCnt="2"/>
      <dgm:spPr/>
      <dgm:t>
        <a:bodyPr/>
        <a:lstStyle/>
        <a:p>
          <a:endParaRPr lang="hr-HR"/>
        </a:p>
      </dgm:t>
    </dgm:pt>
    <dgm:pt modelId="{5297F463-0108-4E56-B77C-4881F69CB3A7}" type="pres">
      <dgm:prSet presAssocID="{0CE91D46-CF4C-4B9C-A1E6-36AAC5AC28EA}" presName="hierChild6" presStyleCnt="0"/>
      <dgm:spPr/>
    </dgm:pt>
    <dgm:pt modelId="{C6F3D655-A855-4937-800C-0F41B576362C}" type="pres">
      <dgm:prSet presAssocID="{0CE91D46-CF4C-4B9C-A1E6-36AAC5AC28EA}" presName="hierChild7" presStyleCnt="0"/>
      <dgm:spPr/>
    </dgm:pt>
    <dgm:pt modelId="{8761A5F7-6600-4D66-BA13-5DE53AE554B9}" type="pres">
      <dgm:prSet presAssocID="{D32E9E5C-EA1E-4310-8595-D1717EC8930A}" presName="Name96" presStyleLbl="parChTrans1D2" presStyleIdx="4" presStyleCnt="5"/>
      <dgm:spPr/>
      <dgm:t>
        <a:bodyPr/>
        <a:lstStyle/>
        <a:p>
          <a:endParaRPr lang="hr-HR"/>
        </a:p>
      </dgm:t>
    </dgm:pt>
    <dgm:pt modelId="{AB217DDC-E00C-445B-A8D2-FFBDA76A62FB}" type="pres">
      <dgm:prSet presAssocID="{657560FC-D588-4625-83B1-2B1B1065232B}" presName="hierRoot3" presStyleCnt="0">
        <dgm:presLayoutVars>
          <dgm:hierBranch val="init"/>
        </dgm:presLayoutVars>
      </dgm:prSet>
      <dgm:spPr/>
    </dgm:pt>
    <dgm:pt modelId="{1B21E653-603C-42B4-A0AD-1181AE5F24E2}" type="pres">
      <dgm:prSet presAssocID="{657560FC-D588-4625-83B1-2B1B1065232B}" presName="rootComposite3" presStyleCnt="0"/>
      <dgm:spPr/>
    </dgm:pt>
    <dgm:pt modelId="{AB03FB06-4879-4E71-AE6C-10895B93E16F}" type="pres">
      <dgm:prSet presAssocID="{657560FC-D588-4625-83B1-2B1B1065232B}" presName="rootText3" presStyleLbl="asst1" presStyleIdx="1" presStyleCnt="2" custScaleY="64785" custLinFactNeighborX="-71339" custLinFactNeighborY="4833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C33858E-6E6C-4F0E-B6AE-790BA4ECF09F}" type="pres">
      <dgm:prSet presAssocID="{657560FC-D588-4625-83B1-2B1B1065232B}" presName="titleText3" presStyleLbl="fgAcc2" presStyleIdx="1" presStyleCnt="2" custLinFactNeighborX="-81229" custLinFactNeighborY="96539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  <dgm:pt modelId="{65568B3D-6048-40FA-9221-43A39ED9A90D}" type="pres">
      <dgm:prSet presAssocID="{657560FC-D588-4625-83B1-2B1B1065232B}" presName="rootConnector3" presStyleLbl="asst1" presStyleIdx="1" presStyleCnt="2"/>
      <dgm:spPr/>
      <dgm:t>
        <a:bodyPr/>
        <a:lstStyle/>
        <a:p>
          <a:endParaRPr lang="hr-HR"/>
        </a:p>
      </dgm:t>
    </dgm:pt>
    <dgm:pt modelId="{5914B78E-8E53-4C34-99A7-E7827F6E7B88}" type="pres">
      <dgm:prSet presAssocID="{657560FC-D588-4625-83B1-2B1B1065232B}" presName="hierChild6" presStyleCnt="0"/>
      <dgm:spPr/>
    </dgm:pt>
    <dgm:pt modelId="{41A6017D-54A1-4157-9F38-8352C34AD8A6}" type="pres">
      <dgm:prSet presAssocID="{657560FC-D588-4625-83B1-2B1B1065232B}" presName="hierChild7" presStyleCnt="0"/>
      <dgm:spPr/>
    </dgm:pt>
  </dgm:ptLst>
  <dgm:cxnLst>
    <dgm:cxn modelId="{412BB141-2A25-4B57-966D-E60AE2F4A914}" type="presOf" srcId="{657560FC-D588-4625-83B1-2B1B1065232B}" destId="{AB03FB06-4879-4E71-AE6C-10895B93E16F}" srcOrd="0" destOrd="0" presId="urn:microsoft.com/office/officeart/2008/layout/NameandTitleOrganizationalChart"/>
    <dgm:cxn modelId="{F83E5491-6569-4F21-8464-0B3CF2B28930}" type="presOf" srcId="{B8320C02-B469-461F-81E0-B793E458F0EE}" destId="{AB3B9408-6599-4BC3-B269-0213E6FB2DAA}" srcOrd="0" destOrd="0" presId="urn:microsoft.com/office/officeart/2008/layout/NameandTitleOrganizationalChart"/>
    <dgm:cxn modelId="{3BC0FE77-B5EE-4C58-94D8-AAB7FCD57E6C}" type="presOf" srcId="{72F94DE5-0F3D-4050-A468-8CD9B1B47162}" destId="{7CE3DD13-4946-435B-BD25-3018BC11B8D0}" srcOrd="0" destOrd="0" presId="urn:microsoft.com/office/officeart/2008/layout/NameandTitleOrganizationalChart"/>
    <dgm:cxn modelId="{9BBA3E5B-6998-4F2A-87C7-BCB5B962219B}" srcId="{C3759238-1BEE-41A2-9B9B-86D20ADEB9A4}" destId="{72F94DE5-0F3D-4050-A468-8CD9B1B47162}" srcOrd="4" destOrd="0" parTransId="{3E098685-276C-4A5A-9AD6-30030374081A}" sibTransId="{153C3666-2585-4D7C-8D92-39D6F2D974E3}"/>
    <dgm:cxn modelId="{8EB42CB4-E4FE-4BFC-A1AA-21808CEDD898}" type="presOf" srcId="{2A3B93DF-1152-4DFA-BBF3-1F4015E6C2F7}" destId="{4DA79C23-C691-40B3-A5B8-0E59C6D60E00}" srcOrd="1" destOrd="0" presId="urn:microsoft.com/office/officeart/2008/layout/NameandTitleOrganizationalChart"/>
    <dgm:cxn modelId="{41499203-471C-414D-9701-A0476013E08D}" type="presOf" srcId="{81F5D771-03E0-4515-958C-7C644549D3FB}" destId="{FC33858E-6E6C-4F0E-B6AE-790BA4ECF09F}" srcOrd="0" destOrd="0" presId="urn:microsoft.com/office/officeart/2008/layout/NameandTitleOrganizationalChart"/>
    <dgm:cxn modelId="{A59953CF-B8A4-4C6E-A597-78B0B3D72650}" type="presOf" srcId="{00541042-2691-4011-918D-9BEF3FAE6602}" destId="{ECB5B3CA-6891-451A-8877-776C0851B778}" srcOrd="0" destOrd="0" presId="urn:microsoft.com/office/officeart/2008/layout/NameandTitleOrganizationalChart"/>
    <dgm:cxn modelId="{DD93A7CD-0034-405D-8A7A-976777E4E77A}" type="presOf" srcId="{D102086D-108E-447D-841D-3E3477088BD6}" destId="{7A656639-DABF-42B1-A27F-5BC5CACC3F23}" srcOrd="0" destOrd="0" presId="urn:microsoft.com/office/officeart/2008/layout/NameandTitleOrganizationalChart"/>
    <dgm:cxn modelId="{B613B11B-C445-44E2-8E34-93F52B395BF9}" type="presOf" srcId="{657560FC-D588-4625-83B1-2B1B1065232B}" destId="{65568B3D-6048-40FA-9221-43A39ED9A90D}" srcOrd="1" destOrd="0" presId="urn:microsoft.com/office/officeart/2008/layout/NameandTitleOrganizationalChart"/>
    <dgm:cxn modelId="{4C541D93-DAF0-4E6B-B3E1-C77F8A9A3C2B}" srcId="{C3759238-1BEE-41A2-9B9B-86D20ADEB9A4}" destId="{8D90CB7F-3ACE-4A8A-BB90-3DEB4B6DB687}" srcOrd="3" destOrd="0" parTransId="{D2C7D828-6B17-49C2-A28D-E4F0D01AC7A0}" sibTransId="{D102086D-108E-447D-841D-3E3477088BD6}"/>
    <dgm:cxn modelId="{747BE890-29B2-4F9F-9419-EA80C7650C69}" type="presOf" srcId="{153C3666-2585-4D7C-8D92-39D6F2D974E3}" destId="{EA1C0AD7-CE39-4D69-BEF8-AC3A79194ACA}" srcOrd="0" destOrd="0" presId="urn:microsoft.com/office/officeart/2008/layout/NameandTitleOrganizationalChart"/>
    <dgm:cxn modelId="{1C65502F-389C-4EDB-9DAA-D43601789DBD}" type="presOf" srcId="{8D90CB7F-3ACE-4A8A-BB90-3DEB4B6DB687}" destId="{4CA0C907-C6D4-47C1-9D90-02650D3EF230}" srcOrd="1" destOrd="0" presId="urn:microsoft.com/office/officeart/2008/layout/NameandTitleOrganizationalChart"/>
    <dgm:cxn modelId="{5461DC4A-9CD1-4026-A709-3A13AA9D7C50}" type="presOf" srcId="{F81ECB16-CDF0-4BA1-B833-38B973677DF1}" destId="{020B4499-3739-457D-B9DA-0B9B2ECE17E4}" srcOrd="0" destOrd="0" presId="urn:microsoft.com/office/officeart/2008/layout/NameandTitleOrganizationalChart"/>
    <dgm:cxn modelId="{8C2EEE3E-E7A3-4D5F-BFA2-1A7C2F0C4C6D}" type="presOf" srcId="{D2C7D828-6B17-49C2-A28D-E4F0D01AC7A0}" destId="{A00AC27E-B257-4050-8D8B-0FF1FD5E0B73}" srcOrd="0" destOrd="0" presId="urn:microsoft.com/office/officeart/2008/layout/NameandTitleOrganizationalChart"/>
    <dgm:cxn modelId="{C613DFFD-EC78-461E-93B5-04A51EBE9F14}" srcId="{C3759238-1BEE-41A2-9B9B-86D20ADEB9A4}" destId="{2A3B93DF-1152-4DFA-BBF3-1F4015E6C2F7}" srcOrd="2" destOrd="0" parTransId="{38C0FDBD-8D58-46D1-9327-57330A52662A}" sibTransId="{88471AE9-97C3-4E21-9FDD-518457E8E861}"/>
    <dgm:cxn modelId="{C1CEEE48-2CE5-44D4-8A00-8E062D9AD496}" type="presOf" srcId="{38C0FDBD-8D58-46D1-9327-57330A52662A}" destId="{E1472BEF-413B-4E62-A73A-3EDA9479CA51}" srcOrd="0" destOrd="0" presId="urn:microsoft.com/office/officeart/2008/layout/NameandTitleOrganizationalChart"/>
    <dgm:cxn modelId="{AF2451FB-3144-4742-A465-ABBFC99DEC28}" type="presOf" srcId="{C3759238-1BEE-41A2-9B9B-86D20ADEB9A4}" destId="{4DE533C3-C839-4923-B03B-127F463A1AAF}" srcOrd="1" destOrd="0" presId="urn:microsoft.com/office/officeart/2008/layout/NameandTitleOrganizationalChart"/>
    <dgm:cxn modelId="{F1F80B30-DEF8-4456-AEB3-090FA9399F7C}" type="presOf" srcId="{72F94DE5-0F3D-4050-A468-8CD9B1B47162}" destId="{F4D68B71-3143-4C4B-AF5D-A50F3727007B}" srcOrd="1" destOrd="0" presId="urn:microsoft.com/office/officeart/2008/layout/NameandTitleOrganizationalChart"/>
    <dgm:cxn modelId="{4B1D2308-CBDA-411F-855D-175258D89C08}" type="presOf" srcId="{7896B151-5549-49B7-9302-211B3E68FFC9}" destId="{3D989745-DF4E-40D7-B7F7-61F3BFB85901}" srcOrd="0" destOrd="0" presId="urn:microsoft.com/office/officeart/2008/layout/NameandTitleOrganizationalChart"/>
    <dgm:cxn modelId="{ACCBF298-6955-4D3B-A2D4-1F5C71398903}" type="presOf" srcId="{88471AE9-97C3-4E21-9FDD-518457E8E861}" destId="{18B6F48F-7719-467A-9533-35021208BC84}" srcOrd="0" destOrd="0" presId="urn:microsoft.com/office/officeart/2008/layout/NameandTitleOrganizationalChart"/>
    <dgm:cxn modelId="{92D43D0C-7863-4678-A798-A706AF08BB55}" type="presOf" srcId="{0CE91D46-CF4C-4B9C-A1E6-36AAC5AC28EA}" destId="{87962EAD-9394-497E-B020-CFE552FA99B4}" srcOrd="1" destOrd="0" presId="urn:microsoft.com/office/officeart/2008/layout/NameandTitleOrganizationalChart"/>
    <dgm:cxn modelId="{CD45B563-336F-4E73-B894-D25D05771E6D}" srcId="{B8320C02-B469-461F-81E0-B793E458F0EE}" destId="{C3759238-1BEE-41A2-9B9B-86D20ADEB9A4}" srcOrd="0" destOrd="0" parTransId="{D2E899D9-C150-4493-BC35-E1A4B260A2E5}" sibTransId="{7896B151-5549-49B7-9302-211B3E68FFC9}"/>
    <dgm:cxn modelId="{ABCEEC74-825B-4C9D-A001-53C606270A70}" srcId="{C3759238-1BEE-41A2-9B9B-86D20ADEB9A4}" destId="{657560FC-D588-4625-83B1-2B1B1065232B}" srcOrd="1" destOrd="0" parTransId="{D32E9E5C-EA1E-4310-8595-D1717EC8930A}" sibTransId="{81F5D771-03E0-4515-958C-7C644549D3FB}"/>
    <dgm:cxn modelId="{60595679-32D3-45C2-BAD1-B6C0BFBC4DD0}" type="presOf" srcId="{0CE91D46-CF4C-4B9C-A1E6-36AAC5AC28EA}" destId="{C653CE2F-70A3-4720-A7B4-70F63979ACC3}" srcOrd="0" destOrd="0" presId="urn:microsoft.com/office/officeart/2008/layout/NameandTitleOrganizationalChart"/>
    <dgm:cxn modelId="{5DDFF13B-3471-4331-9FD5-F7C1D9D7C684}" type="presOf" srcId="{D32E9E5C-EA1E-4310-8595-D1717EC8930A}" destId="{8761A5F7-6600-4D66-BA13-5DE53AE554B9}" srcOrd="0" destOrd="0" presId="urn:microsoft.com/office/officeart/2008/layout/NameandTitleOrganizationalChart"/>
    <dgm:cxn modelId="{D1DCBB00-A324-4CE4-8BC1-CE53DB9F731A}" type="presOf" srcId="{2A3B93DF-1152-4DFA-BBF3-1F4015E6C2F7}" destId="{B8868D90-A451-48B5-80BA-ED286520931B}" srcOrd="0" destOrd="0" presId="urn:microsoft.com/office/officeart/2008/layout/NameandTitleOrganizationalChart"/>
    <dgm:cxn modelId="{1EF252B2-7A99-45CC-9C33-626ACC39B9F9}" type="presOf" srcId="{C3759238-1BEE-41A2-9B9B-86D20ADEB9A4}" destId="{4CC56E7E-81C7-417F-A9AF-F3B024ACE092}" srcOrd="0" destOrd="0" presId="urn:microsoft.com/office/officeart/2008/layout/NameandTitleOrganizationalChart"/>
    <dgm:cxn modelId="{D264411A-C5A2-47B5-B8E9-11B8C4C3BF44}" srcId="{C3759238-1BEE-41A2-9B9B-86D20ADEB9A4}" destId="{0CE91D46-CF4C-4B9C-A1E6-36AAC5AC28EA}" srcOrd="0" destOrd="0" parTransId="{00541042-2691-4011-918D-9BEF3FAE6602}" sibTransId="{F81ECB16-CDF0-4BA1-B833-38B973677DF1}"/>
    <dgm:cxn modelId="{8B8FBBDE-BBFB-4D50-B5A6-9DF1ED8D5BA1}" type="presOf" srcId="{8D90CB7F-3ACE-4A8A-BB90-3DEB4B6DB687}" destId="{D2512D19-E028-4A28-8486-C552393BB1BC}" srcOrd="0" destOrd="0" presId="urn:microsoft.com/office/officeart/2008/layout/NameandTitleOrganizationalChart"/>
    <dgm:cxn modelId="{9CE59431-67A3-4FB5-A66B-7ED46712C5B9}" type="presOf" srcId="{3E098685-276C-4A5A-9AD6-30030374081A}" destId="{810C4258-11AF-4708-BECA-77319F73BE6F}" srcOrd="0" destOrd="0" presId="urn:microsoft.com/office/officeart/2008/layout/NameandTitleOrganizationalChart"/>
    <dgm:cxn modelId="{D9BF6BC3-84F0-4694-9D19-9564D51F3F74}" type="presParOf" srcId="{AB3B9408-6599-4BC3-B269-0213E6FB2DAA}" destId="{13DE5535-8904-4A84-8CE5-4B9A1092BAD9}" srcOrd="0" destOrd="0" presId="urn:microsoft.com/office/officeart/2008/layout/NameandTitleOrganizationalChart"/>
    <dgm:cxn modelId="{01A9726C-3C51-4B2E-BDC8-EFB098D361B8}" type="presParOf" srcId="{13DE5535-8904-4A84-8CE5-4B9A1092BAD9}" destId="{8F78403B-193D-4E09-A42F-9C73CC9EEF65}" srcOrd="0" destOrd="0" presId="urn:microsoft.com/office/officeart/2008/layout/NameandTitleOrganizationalChart"/>
    <dgm:cxn modelId="{1916FC04-1312-42FA-BBE6-6A67F6B2E082}" type="presParOf" srcId="{8F78403B-193D-4E09-A42F-9C73CC9EEF65}" destId="{4CC56E7E-81C7-417F-A9AF-F3B024ACE092}" srcOrd="0" destOrd="0" presId="urn:microsoft.com/office/officeart/2008/layout/NameandTitleOrganizationalChart"/>
    <dgm:cxn modelId="{EB2F94F8-ACFE-4C21-8EB3-5BB0A4D096A8}" type="presParOf" srcId="{8F78403B-193D-4E09-A42F-9C73CC9EEF65}" destId="{3D989745-DF4E-40D7-B7F7-61F3BFB85901}" srcOrd="1" destOrd="0" presId="urn:microsoft.com/office/officeart/2008/layout/NameandTitleOrganizationalChart"/>
    <dgm:cxn modelId="{66BB223A-F9B3-42F8-B0F9-24A9524EA780}" type="presParOf" srcId="{8F78403B-193D-4E09-A42F-9C73CC9EEF65}" destId="{4DE533C3-C839-4923-B03B-127F463A1AAF}" srcOrd="2" destOrd="0" presId="urn:microsoft.com/office/officeart/2008/layout/NameandTitleOrganizationalChart"/>
    <dgm:cxn modelId="{272B9AB1-DBCB-4D83-85E3-8635B452D349}" type="presParOf" srcId="{13DE5535-8904-4A84-8CE5-4B9A1092BAD9}" destId="{D458DDB6-B946-4A6D-99CB-5F08227923B9}" srcOrd="1" destOrd="0" presId="urn:microsoft.com/office/officeart/2008/layout/NameandTitleOrganizationalChart"/>
    <dgm:cxn modelId="{E15B068D-0799-4C8C-B37C-4E090576311A}" type="presParOf" srcId="{D458DDB6-B946-4A6D-99CB-5F08227923B9}" destId="{E1472BEF-413B-4E62-A73A-3EDA9479CA51}" srcOrd="0" destOrd="0" presId="urn:microsoft.com/office/officeart/2008/layout/NameandTitleOrganizationalChart"/>
    <dgm:cxn modelId="{224D028C-9008-4EB7-A23A-F13AA7CFE8EE}" type="presParOf" srcId="{D458DDB6-B946-4A6D-99CB-5F08227923B9}" destId="{FB0CA039-AF62-4C05-BA6F-EB1F006C8583}" srcOrd="1" destOrd="0" presId="urn:microsoft.com/office/officeart/2008/layout/NameandTitleOrganizationalChart"/>
    <dgm:cxn modelId="{3ECD459B-B2C2-4A6F-B7C9-62F31E146163}" type="presParOf" srcId="{FB0CA039-AF62-4C05-BA6F-EB1F006C8583}" destId="{C99CBF0A-F470-411F-946F-65A63F177B06}" srcOrd="0" destOrd="0" presId="urn:microsoft.com/office/officeart/2008/layout/NameandTitleOrganizationalChart"/>
    <dgm:cxn modelId="{BE90AEE1-9832-4674-BB70-D5CFA5EB4A3D}" type="presParOf" srcId="{C99CBF0A-F470-411F-946F-65A63F177B06}" destId="{B8868D90-A451-48B5-80BA-ED286520931B}" srcOrd="0" destOrd="0" presId="urn:microsoft.com/office/officeart/2008/layout/NameandTitleOrganizationalChart"/>
    <dgm:cxn modelId="{C9271B7E-CFCE-4289-9C46-44FDC9066CFD}" type="presParOf" srcId="{C99CBF0A-F470-411F-946F-65A63F177B06}" destId="{18B6F48F-7719-467A-9533-35021208BC84}" srcOrd="1" destOrd="0" presId="urn:microsoft.com/office/officeart/2008/layout/NameandTitleOrganizationalChart"/>
    <dgm:cxn modelId="{E27CB4D5-D575-46E0-86FA-3B0D74EAE5F3}" type="presParOf" srcId="{C99CBF0A-F470-411F-946F-65A63F177B06}" destId="{4DA79C23-C691-40B3-A5B8-0E59C6D60E00}" srcOrd="2" destOrd="0" presId="urn:microsoft.com/office/officeart/2008/layout/NameandTitleOrganizationalChart"/>
    <dgm:cxn modelId="{733E769C-FC40-4AD1-A00A-BACFC1BBDD56}" type="presParOf" srcId="{FB0CA039-AF62-4C05-BA6F-EB1F006C8583}" destId="{A30FAFD4-5BED-4457-8B70-6B0C4A2FC1D7}" srcOrd="1" destOrd="0" presId="urn:microsoft.com/office/officeart/2008/layout/NameandTitleOrganizationalChart"/>
    <dgm:cxn modelId="{2DB7ADE2-2D84-47A3-9A68-CF3A115D8CE0}" type="presParOf" srcId="{FB0CA039-AF62-4C05-BA6F-EB1F006C8583}" destId="{1374B68F-B749-4821-8607-A7E72AFA0B78}" srcOrd="2" destOrd="0" presId="urn:microsoft.com/office/officeart/2008/layout/NameandTitleOrganizationalChart"/>
    <dgm:cxn modelId="{9B297485-17BB-4062-A6E8-91AB583C36CB}" type="presParOf" srcId="{D458DDB6-B946-4A6D-99CB-5F08227923B9}" destId="{A00AC27E-B257-4050-8D8B-0FF1FD5E0B73}" srcOrd="2" destOrd="0" presId="urn:microsoft.com/office/officeart/2008/layout/NameandTitleOrganizationalChart"/>
    <dgm:cxn modelId="{55D2EAFD-5E48-4057-B346-E1FBA5BEC03D}" type="presParOf" srcId="{D458DDB6-B946-4A6D-99CB-5F08227923B9}" destId="{18422E87-DE3A-4C78-984A-F3C0F206A3BB}" srcOrd="3" destOrd="0" presId="urn:microsoft.com/office/officeart/2008/layout/NameandTitleOrganizationalChart"/>
    <dgm:cxn modelId="{3A5F8417-9A03-4310-AADD-EBD04DCB454C}" type="presParOf" srcId="{18422E87-DE3A-4C78-984A-F3C0F206A3BB}" destId="{6EDA0A4E-4458-4D5D-8816-786E17A6F723}" srcOrd="0" destOrd="0" presId="urn:microsoft.com/office/officeart/2008/layout/NameandTitleOrganizationalChart"/>
    <dgm:cxn modelId="{9BFA3916-62FF-4770-B5EF-6E06E2C5267B}" type="presParOf" srcId="{6EDA0A4E-4458-4D5D-8816-786E17A6F723}" destId="{D2512D19-E028-4A28-8486-C552393BB1BC}" srcOrd="0" destOrd="0" presId="urn:microsoft.com/office/officeart/2008/layout/NameandTitleOrganizationalChart"/>
    <dgm:cxn modelId="{0B1448DC-AA3B-4720-89BE-717323DEEF06}" type="presParOf" srcId="{6EDA0A4E-4458-4D5D-8816-786E17A6F723}" destId="{7A656639-DABF-42B1-A27F-5BC5CACC3F23}" srcOrd="1" destOrd="0" presId="urn:microsoft.com/office/officeart/2008/layout/NameandTitleOrganizationalChart"/>
    <dgm:cxn modelId="{2E588CBA-9A06-4B45-8123-11E79285356D}" type="presParOf" srcId="{6EDA0A4E-4458-4D5D-8816-786E17A6F723}" destId="{4CA0C907-C6D4-47C1-9D90-02650D3EF230}" srcOrd="2" destOrd="0" presId="urn:microsoft.com/office/officeart/2008/layout/NameandTitleOrganizationalChart"/>
    <dgm:cxn modelId="{53B05B46-C2E4-45B6-B5F9-A3AD70E8F973}" type="presParOf" srcId="{18422E87-DE3A-4C78-984A-F3C0F206A3BB}" destId="{08D54009-17FD-4C87-9A14-6B1789028348}" srcOrd="1" destOrd="0" presId="urn:microsoft.com/office/officeart/2008/layout/NameandTitleOrganizationalChart"/>
    <dgm:cxn modelId="{CE8C2F7F-B3F8-4729-82D6-FC2FB92CC492}" type="presParOf" srcId="{18422E87-DE3A-4C78-984A-F3C0F206A3BB}" destId="{A5A9E09C-A6DB-44E3-A1A6-34F770D8860D}" srcOrd="2" destOrd="0" presId="urn:microsoft.com/office/officeart/2008/layout/NameandTitleOrganizationalChart"/>
    <dgm:cxn modelId="{2683E514-3871-4BD6-A059-797009ECF493}" type="presParOf" srcId="{D458DDB6-B946-4A6D-99CB-5F08227923B9}" destId="{810C4258-11AF-4708-BECA-77319F73BE6F}" srcOrd="4" destOrd="0" presId="urn:microsoft.com/office/officeart/2008/layout/NameandTitleOrganizationalChart"/>
    <dgm:cxn modelId="{E9208C74-FA27-4B88-9C77-A731C24484B4}" type="presParOf" srcId="{D458DDB6-B946-4A6D-99CB-5F08227923B9}" destId="{500CEB28-726C-4101-A9F4-37BB421DB9BC}" srcOrd="5" destOrd="0" presId="urn:microsoft.com/office/officeart/2008/layout/NameandTitleOrganizationalChart"/>
    <dgm:cxn modelId="{5BA4075C-A405-4A20-8A48-15F943FD4B67}" type="presParOf" srcId="{500CEB28-726C-4101-A9F4-37BB421DB9BC}" destId="{B52232A7-7A62-464A-A5B3-A429E3A459C8}" srcOrd="0" destOrd="0" presId="urn:microsoft.com/office/officeart/2008/layout/NameandTitleOrganizationalChart"/>
    <dgm:cxn modelId="{1DB051BA-DCEE-4C54-9F00-72A750A642F8}" type="presParOf" srcId="{B52232A7-7A62-464A-A5B3-A429E3A459C8}" destId="{7CE3DD13-4946-435B-BD25-3018BC11B8D0}" srcOrd="0" destOrd="0" presId="urn:microsoft.com/office/officeart/2008/layout/NameandTitleOrganizationalChart"/>
    <dgm:cxn modelId="{EB571183-9AD3-4BFC-B2D5-787B442CF2FD}" type="presParOf" srcId="{B52232A7-7A62-464A-A5B3-A429E3A459C8}" destId="{EA1C0AD7-CE39-4D69-BEF8-AC3A79194ACA}" srcOrd="1" destOrd="0" presId="urn:microsoft.com/office/officeart/2008/layout/NameandTitleOrganizationalChart"/>
    <dgm:cxn modelId="{AE25B343-FD6A-4070-99F3-76F19FE13D2F}" type="presParOf" srcId="{B52232A7-7A62-464A-A5B3-A429E3A459C8}" destId="{F4D68B71-3143-4C4B-AF5D-A50F3727007B}" srcOrd="2" destOrd="0" presId="urn:microsoft.com/office/officeart/2008/layout/NameandTitleOrganizationalChart"/>
    <dgm:cxn modelId="{97533AAE-FEB7-4FB2-83AE-28C4F60A3E6E}" type="presParOf" srcId="{500CEB28-726C-4101-A9F4-37BB421DB9BC}" destId="{2C618AEE-6C48-4250-BDAD-43E84610CB55}" srcOrd="1" destOrd="0" presId="urn:microsoft.com/office/officeart/2008/layout/NameandTitleOrganizationalChart"/>
    <dgm:cxn modelId="{E62F5101-7D86-4C1B-96C8-87E2D0436302}" type="presParOf" srcId="{500CEB28-726C-4101-A9F4-37BB421DB9BC}" destId="{08931A93-5B0D-4665-B5EA-AB9AA9B58028}" srcOrd="2" destOrd="0" presId="urn:microsoft.com/office/officeart/2008/layout/NameandTitleOrganizationalChart"/>
    <dgm:cxn modelId="{FBAE46E2-D382-4CC6-91AC-ACC755FDC953}" type="presParOf" srcId="{13DE5535-8904-4A84-8CE5-4B9A1092BAD9}" destId="{812BA58B-09BE-4C6C-BC30-447B108678B0}" srcOrd="2" destOrd="0" presId="urn:microsoft.com/office/officeart/2008/layout/NameandTitleOrganizationalChart"/>
    <dgm:cxn modelId="{425D9C7F-F6DF-4CAE-B47D-1B963513EB30}" type="presParOf" srcId="{812BA58B-09BE-4C6C-BC30-447B108678B0}" destId="{ECB5B3CA-6891-451A-8877-776C0851B778}" srcOrd="0" destOrd="0" presId="urn:microsoft.com/office/officeart/2008/layout/NameandTitleOrganizationalChart"/>
    <dgm:cxn modelId="{6A1D718D-4D48-4502-B0DD-B1894848666B}" type="presParOf" srcId="{812BA58B-09BE-4C6C-BC30-447B108678B0}" destId="{53B714A7-BE71-4C40-B32D-0D45FE0E3C56}" srcOrd="1" destOrd="0" presId="urn:microsoft.com/office/officeart/2008/layout/NameandTitleOrganizationalChart"/>
    <dgm:cxn modelId="{92FF7287-FDC5-4E9B-955A-0D39DFC47A41}" type="presParOf" srcId="{53B714A7-BE71-4C40-B32D-0D45FE0E3C56}" destId="{B2F0522C-C956-4E74-B76A-895E3C5D2334}" srcOrd="0" destOrd="0" presId="urn:microsoft.com/office/officeart/2008/layout/NameandTitleOrganizationalChart"/>
    <dgm:cxn modelId="{0FAEAD0E-E285-46ED-8638-D8FF2E17ED0F}" type="presParOf" srcId="{B2F0522C-C956-4E74-B76A-895E3C5D2334}" destId="{C653CE2F-70A3-4720-A7B4-70F63979ACC3}" srcOrd="0" destOrd="0" presId="urn:microsoft.com/office/officeart/2008/layout/NameandTitleOrganizationalChart"/>
    <dgm:cxn modelId="{9D4D709C-D9BB-4F03-9AB9-5AF05885DE92}" type="presParOf" srcId="{B2F0522C-C956-4E74-B76A-895E3C5D2334}" destId="{020B4499-3739-457D-B9DA-0B9B2ECE17E4}" srcOrd="1" destOrd="0" presId="urn:microsoft.com/office/officeart/2008/layout/NameandTitleOrganizationalChart"/>
    <dgm:cxn modelId="{7D4B54AA-A47A-467A-8467-8515566F527C}" type="presParOf" srcId="{B2F0522C-C956-4E74-B76A-895E3C5D2334}" destId="{87962EAD-9394-497E-B020-CFE552FA99B4}" srcOrd="2" destOrd="0" presId="urn:microsoft.com/office/officeart/2008/layout/NameandTitleOrganizationalChart"/>
    <dgm:cxn modelId="{156900C9-FE19-4263-BFB0-BAFCE862C9E9}" type="presParOf" srcId="{53B714A7-BE71-4C40-B32D-0D45FE0E3C56}" destId="{5297F463-0108-4E56-B77C-4881F69CB3A7}" srcOrd="1" destOrd="0" presId="urn:microsoft.com/office/officeart/2008/layout/NameandTitleOrganizationalChart"/>
    <dgm:cxn modelId="{196275E6-0B55-49C4-A77B-F656590D6ADE}" type="presParOf" srcId="{53B714A7-BE71-4C40-B32D-0D45FE0E3C56}" destId="{C6F3D655-A855-4937-800C-0F41B576362C}" srcOrd="2" destOrd="0" presId="urn:microsoft.com/office/officeart/2008/layout/NameandTitleOrganizationalChart"/>
    <dgm:cxn modelId="{9B13E830-6B96-4B87-BA62-87E1CE476CA0}" type="presParOf" srcId="{812BA58B-09BE-4C6C-BC30-447B108678B0}" destId="{8761A5F7-6600-4D66-BA13-5DE53AE554B9}" srcOrd="2" destOrd="0" presId="urn:microsoft.com/office/officeart/2008/layout/NameandTitleOrganizationalChart"/>
    <dgm:cxn modelId="{EA49A081-EF02-4D91-BCD7-5333C2F117FA}" type="presParOf" srcId="{812BA58B-09BE-4C6C-BC30-447B108678B0}" destId="{AB217DDC-E00C-445B-A8D2-FFBDA76A62FB}" srcOrd="3" destOrd="0" presId="urn:microsoft.com/office/officeart/2008/layout/NameandTitleOrganizationalChart"/>
    <dgm:cxn modelId="{505485BB-9912-4BBC-B6CD-9E79306D24A5}" type="presParOf" srcId="{AB217DDC-E00C-445B-A8D2-FFBDA76A62FB}" destId="{1B21E653-603C-42B4-A0AD-1181AE5F24E2}" srcOrd="0" destOrd="0" presId="urn:microsoft.com/office/officeart/2008/layout/NameandTitleOrganizationalChart"/>
    <dgm:cxn modelId="{91EFC2AE-7E46-4568-9C7A-30BEEE4F5BA5}" type="presParOf" srcId="{1B21E653-603C-42B4-A0AD-1181AE5F24E2}" destId="{AB03FB06-4879-4E71-AE6C-10895B93E16F}" srcOrd="0" destOrd="0" presId="urn:microsoft.com/office/officeart/2008/layout/NameandTitleOrganizationalChart"/>
    <dgm:cxn modelId="{4F777473-766F-4EEA-B3AF-06F8FF3E67FA}" type="presParOf" srcId="{1B21E653-603C-42B4-A0AD-1181AE5F24E2}" destId="{FC33858E-6E6C-4F0E-B6AE-790BA4ECF09F}" srcOrd="1" destOrd="0" presId="urn:microsoft.com/office/officeart/2008/layout/NameandTitleOrganizationalChart"/>
    <dgm:cxn modelId="{98A20006-8D96-4568-B962-290D583DCED7}" type="presParOf" srcId="{1B21E653-603C-42B4-A0AD-1181AE5F24E2}" destId="{65568B3D-6048-40FA-9221-43A39ED9A90D}" srcOrd="2" destOrd="0" presId="urn:microsoft.com/office/officeart/2008/layout/NameandTitleOrganizationalChart"/>
    <dgm:cxn modelId="{D1496F10-8D2D-43A0-808E-19F5D45EDDA9}" type="presParOf" srcId="{AB217DDC-E00C-445B-A8D2-FFBDA76A62FB}" destId="{5914B78E-8E53-4C34-99A7-E7827F6E7B88}" srcOrd="1" destOrd="0" presId="urn:microsoft.com/office/officeart/2008/layout/NameandTitleOrganizationalChart"/>
    <dgm:cxn modelId="{2603410F-B511-4F4B-9349-BBE79A4076C0}" type="presParOf" srcId="{AB217DDC-E00C-445B-A8D2-FFBDA76A62FB}" destId="{41A6017D-54A1-4157-9F38-8352C34AD8A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0.62452</cdr:x>
      <cdr:y>0.4335</cdr:y>
    </cdr:from>
    <cdr:to>
      <cdr:x>0.72797</cdr:x>
      <cdr:y>0.52874</cdr:y>
    </cdr:to>
    <cdr:sp macro="" textlink="">
      <cdr:nvSpPr>
        <cdr:cNvPr id="2" name="Tekstni okvir 1"/>
        <cdr:cNvSpPr txBox="1"/>
      </cdr:nvSpPr>
      <cdr:spPr>
        <a:xfrm xmlns:a="http://schemas.openxmlformats.org/drawingml/2006/main">
          <a:off x="3426372" y="1387365"/>
          <a:ext cx="567559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r-HR" sz="1100"/>
        </a:p>
      </cdr:txBody>
    </cdr:sp>
  </cdr:relSizeAnchor>
  <cdr:relSizeAnchor xmlns:cdr="http://schemas.openxmlformats.org/drawingml/2006/chartDrawing">
    <cdr:from>
      <cdr:x>0.56131</cdr:x>
      <cdr:y>0.50055</cdr:y>
    </cdr:from>
    <cdr:to>
      <cdr:x>0.67625</cdr:x>
      <cdr:y>0.60564</cdr:y>
    </cdr:to>
    <cdr:sp macro="" textlink="">
      <cdr:nvSpPr>
        <cdr:cNvPr id="3" name="Tekstni okvir 2"/>
        <cdr:cNvSpPr txBox="1"/>
      </cdr:nvSpPr>
      <cdr:spPr>
        <a:xfrm xmlns:a="http://schemas.openxmlformats.org/drawingml/2006/main">
          <a:off x="3079550" y="1662348"/>
          <a:ext cx="630607" cy="349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1100" b="1">
              <a:solidFill>
                <a:srgbClr val="C00000"/>
              </a:solidFill>
            </a:rPr>
            <a:t>EPBD I</a:t>
          </a:r>
        </a:p>
      </cdr:txBody>
    </cdr:sp>
  </cdr:relSizeAnchor>
  <cdr:relSizeAnchor xmlns:cdr="http://schemas.openxmlformats.org/drawingml/2006/chartDrawing">
    <cdr:from>
      <cdr:x>0.6341</cdr:x>
      <cdr:y>0.30542</cdr:y>
    </cdr:from>
    <cdr:to>
      <cdr:x>0.72605</cdr:x>
      <cdr:y>0.41379</cdr:y>
    </cdr:to>
    <cdr:sp macro="" textlink="">
      <cdr:nvSpPr>
        <cdr:cNvPr id="5" name="Tekstni okvir 4"/>
        <cdr:cNvSpPr txBox="1"/>
      </cdr:nvSpPr>
      <cdr:spPr>
        <a:xfrm xmlns:a="http://schemas.openxmlformats.org/drawingml/2006/main">
          <a:off x="3478923" y="977462"/>
          <a:ext cx="504497" cy="346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r-HR" sz="1100"/>
        </a:p>
      </cdr:txBody>
    </cdr:sp>
  </cdr:relSizeAnchor>
  <cdr:relSizeAnchor xmlns:cdr="http://schemas.openxmlformats.org/drawingml/2006/chartDrawing">
    <cdr:from>
      <cdr:x>0.66284</cdr:x>
      <cdr:y>0.4975</cdr:y>
    </cdr:from>
    <cdr:to>
      <cdr:x>0.77778</cdr:x>
      <cdr:y>0.59274</cdr:y>
    </cdr:to>
    <cdr:sp macro="" textlink="">
      <cdr:nvSpPr>
        <cdr:cNvPr id="6" name="Tekstni okvir 5"/>
        <cdr:cNvSpPr txBox="1"/>
      </cdr:nvSpPr>
      <cdr:spPr>
        <a:xfrm xmlns:a="http://schemas.openxmlformats.org/drawingml/2006/main">
          <a:off x="3636614" y="1652238"/>
          <a:ext cx="630607" cy="316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1100" b="1">
              <a:solidFill>
                <a:srgbClr val="C00000"/>
              </a:solidFill>
            </a:rPr>
            <a:t>EPBD II</a:t>
          </a:r>
        </a:p>
      </cdr:txBody>
    </cdr:sp>
  </cdr:relSizeAnchor>
  <cdr:relSizeAnchor xmlns:cdr="http://schemas.openxmlformats.org/drawingml/2006/chartDrawing">
    <cdr:from>
      <cdr:x>0.81104</cdr:x>
      <cdr:y>0.50664</cdr:y>
    </cdr:from>
    <cdr:to>
      <cdr:x>0.95472</cdr:x>
      <cdr:y>0.59525</cdr:y>
    </cdr:to>
    <cdr:sp macro="" textlink="">
      <cdr:nvSpPr>
        <cdr:cNvPr id="7" name="Tekstni okvir 6"/>
        <cdr:cNvSpPr txBox="1"/>
      </cdr:nvSpPr>
      <cdr:spPr>
        <a:xfrm xmlns:a="http://schemas.openxmlformats.org/drawingml/2006/main">
          <a:off x="4680520" y="1656184"/>
          <a:ext cx="829175" cy="289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1100" b="1" dirty="0" smtClean="0">
              <a:solidFill>
                <a:srgbClr val="C00000"/>
              </a:solidFill>
            </a:rPr>
            <a:t>Projekcija</a:t>
          </a:r>
          <a:endParaRPr lang="hr-HR" sz="1100" b="1" dirty="0">
            <a:solidFill>
              <a:srgbClr val="C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39238-D952-4E7A-844D-078DE6DB7042}" type="datetimeFigureOut">
              <a:rPr lang="hr-HR" smtClean="0"/>
              <a:t>27.2.2017.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1524B-3316-44DD-8B9A-127B216772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3798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602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sr-Latn-RS" smtClean="0"/>
          </a:p>
        </p:txBody>
      </p:sp>
    </p:spTree>
    <p:extLst>
      <p:ext uri="{BB962C8B-B14F-4D97-AF65-F5344CB8AC3E}">
        <p14:creationId xmlns:p14="http://schemas.microsoft.com/office/powerpoint/2010/main" val="28044169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4925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26085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sr-Latn-RS" smtClean="0"/>
          </a:p>
        </p:txBody>
      </p:sp>
    </p:spTree>
    <p:extLst>
      <p:ext uri="{BB962C8B-B14F-4D97-AF65-F5344CB8AC3E}">
        <p14:creationId xmlns:p14="http://schemas.microsoft.com/office/powerpoint/2010/main" val="12414510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0507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zervirano mjesto slike slajd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lvl="2">
              <a:spcBef>
                <a:spcPct val="0"/>
              </a:spcBef>
              <a:buClr>
                <a:schemeClr val="accent1"/>
              </a:buClr>
            </a:pPr>
            <a:endParaRPr lang="hr-HR" altLang="sr-Latn-RS" sz="2000" smtClean="0"/>
          </a:p>
          <a:p>
            <a:pPr>
              <a:spcBef>
                <a:spcPct val="0"/>
              </a:spcBef>
            </a:pPr>
            <a:endParaRPr lang="hr-HR" altLang="sr-Latn-RS" smtClean="0"/>
          </a:p>
        </p:txBody>
      </p:sp>
      <p:sp>
        <p:nvSpPr>
          <p:cNvPr id="21507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BE4233-E279-4C2F-ACE3-62695E9F1675}" type="slidenum">
              <a:rPr lang="hr-HR" altLang="sr-Latn-R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161804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zervirano mjesto slike slajd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BE4233-E279-4C2F-ACE3-62695E9F1675}" type="slidenum">
              <a:rPr lang="hr-HR" altLang="sr-Latn-R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hr-HR" altLang="sr-Latn-RS"/>
          </a:p>
        </p:txBody>
      </p:sp>
      <p:sp>
        <p:nvSpPr>
          <p:cNvPr id="2" name="Rezervirano mjesto bilježaka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35432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C1594-713B-42D4-9880-69BCADF78EC6}" type="slidenum">
              <a:rPr lang="hr-HR" smtClean="0"/>
              <a:t>17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32349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C1594-713B-42D4-9880-69BCADF78EC6}" type="slidenum">
              <a:rPr lang="hr-HR" smtClean="0"/>
              <a:t>18</a:t>
            </a:fld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71855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C1594-713B-42D4-9880-69BCADF78EC6}" type="slidenum">
              <a:rPr lang="hr-HR" smtClean="0"/>
              <a:t>19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2707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29307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C1594-713B-42D4-9880-69BCADF78EC6}" type="slidenum">
              <a:rPr lang="hr-HR" smtClean="0"/>
              <a:t>20</a:t>
            </a:fld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39479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C1594-713B-42D4-9880-69BCADF78EC6}" type="slidenum">
              <a:rPr lang="hr-HR" smtClean="0"/>
              <a:t>21</a:t>
            </a:fld>
            <a:endParaRPr lang="hr-HR" dirty="0"/>
          </a:p>
        </p:txBody>
      </p:sp>
      <p:sp>
        <p:nvSpPr>
          <p:cNvPr id="3" name="Rezervirano mjesto bilježaka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85472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C1594-713B-42D4-9880-69BCADF78EC6}" type="slidenum">
              <a:rPr lang="hr-HR" smtClean="0"/>
              <a:t>22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03586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28189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C1594-713B-42D4-9880-69BCADF78EC6}" type="slidenum">
              <a:rPr lang="hr-HR" smtClean="0"/>
              <a:t>24</a:t>
            </a:fld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59278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FCD57-AF68-4258-B70B-1B3DF44AB2CA}" type="slidenum">
              <a:rPr lang="hr-HR" smtClean="0"/>
              <a:t>25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99623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FCD57-AF68-4258-B70B-1B3DF44AB2CA}" type="slidenum">
              <a:rPr lang="hr-HR" smtClean="0"/>
              <a:t>26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61378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FD154-54CD-4C3C-8DE9-BE1B599CA8B4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4049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28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62128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29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1009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22775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C1594-713B-42D4-9880-69BCADF78EC6}" type="slidenum">
              <a:rPr lang="hr-HR" smtClean="0"/>
              <a:t>30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79748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0486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0396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9793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3896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1524B-3316-44DD-8B9A-127B21677251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3382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sr-Latn-RS" smtClean="0"/>
          </a:p>
        </p:txBody>
      </p:sp>
    </p:spTree>
    <p:extLst>
      <p:ext uri="{BB962C8B-B14F-4D97-AF65-F5344CB8AC3E}">
        <p14:creationId xmlns:p14="http://schemas.microsoft.com/office/powerpoint/2010/main" val="254277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BC02-2895-4B30-B8B7-30D9C3A53C4B}" type="datetime1">
              <a:rPr lang="hr-HR" smtClean="0"/>
              <a:t>27.2.2017.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352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C71F-F326-4F29-97C8-90A80250C53D}" type="datetime1">
              <a:rPr lang="hr-HR" smtClean="0"/>
              <a:t>27.2.2017.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388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021F-9AAF-44D6-AAA4-04A36662C156}" type="datetime1">
              <a:rPr lang="hr-HR" smtClean="0"/>
              <a:t>27.2.2017.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994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CF67-9EAE-483A-B977-1FFA86720E48}" type="datetime1">
              <a:rPr lang="hr-HR" smtClean="0"/>
              <a:t>27.2.2017.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198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0C0B-5884-4E49-B749-55383B0A6571}" type="datetime1">
              <a:rPr lang="hr-HR" smtClean="0"/>
              <a:t>27.2.2017.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319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5CF0-E19E-4FC2-8A1F-6BE32A47E95E}" type="datetime1">
              <a:rPr lang="hr-HR" smtClean="0"/>
              <a:t>27.2.2017.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741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9BB1-9E48-4050-9652-90CFE0FE42AB}" type="datetime1">
              <a:rPr lang="hr-HR" smtClean="0"/>
              <a:t>27.2.2017.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880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538CA-EEFA-487E-A815-CD4FB15D5FBD}" type="datetime1">
              <a:rPr lang="hr-HR" smtClean="0"/>
              <a:t>27.2.2017.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462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6817-E310-4800-AB66-DA4B1571D2A8}" type="datetime1">
              <a:rPr lang="hr-HR" smtClean="0"/>
              <a:t>27.2.2017.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894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14B-6EA2-4B56-9044-13C2DF5A906A}" type="datetime1">
              <a:rPr lang="hr-HR" smtClean="0"/>
              <a:t>27.2.2017.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889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600F-F4BA-432E-B77D-FA5404D1633D}" type="datetime1">
              <a:rPr lang="hr-HR" smtClean="0"/>
              <a:t>27.2.2017.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586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F9057-1512-41E8-9681-5A13B2F413AF}" type="datetime1">
              <a:rPr lang="hr-HR" smtClean="0"/>
              <a:t>27.2.2017.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855D6-8C30-4385-B1F8-B25C55EA25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412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737828" y="665237"/>
            <a:ext cx="69847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r-HR" sz="2600" kern="0" dirty="0" err="1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f</a:t>
            </a:r>
            <a:r>
              <a:rPr lang="hr-HR" sz="2600" kern="0" dirty="0" err="1" smtClean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oster</a:t>
            </a:r>
            <a:r>
              <a:rPr lang="hr-HR" sz="2600" kern="0" dirty="0" smtClean="0">
                <a:latin typeface="Candara" pitchFamily="34" charset="0"/>
              </a:rPr>
              <a:t> </a:t>
            </a:r>
            <a:r>
              <a:rPr lang="hr-HR" sz="2600" b="1" kern="0" dirty="0" smtClean="0">
                <a:solidFill>
                  <a:srgbClr val="92D050"/>
                </a:solidFill>
                <a:latin typeface="Candara" pitchFamily="34" charset="0"/>
              </a:rPr>
              <a:t>REG</a:t>
            </a:r>
            <a:r>
              <a:rPr lang="hr-HR" sz="2600" kern="0" dirty="0" smtClean="0">
                <a:latin typeface="Candara" pitchFamily="34" charset="0"/>
              </a:rPr>
              <a:t> </a:t>
            </a:r>
          </a:p>
          <a:p>
            <a:pPr algn="ctr">
              <a:defRPr/>
            </a:pPr>
            <a:endParaRPr lang="hr-HR" b="1" kern="0" dirty="0" smtClean="0">
              <a:latin typeface="Candara" pitchFamily="34" charset="0"/>
            </a:endParaRPr>
          </a:p>
          <a:p>
            <a:pPr algn="ctr">
              <a:defRPr/>
            </a:pPr>
            <a:r>
              <a:rPr lang="hr-HR" b="1" kern="0" dirty="0" smtClean="0">
                <a:solidFill>
                  <a:srgbClr val="00B050"/>
                </a:solidFill>
                <a:latin typeface="Candara" pitchFamily="34" charset="0"/>
              </a:rPr>
              <a:t>Jačanje </a:t>
            </a:r>
            <a:r>
              <a:rPr lang="hr-HR" b="1" kern="0" dirty="0">
                <a:solidFill>
                  <a:srgbClr val="00B050"/>
                </a:solidFill>
                <a:latin typeface="Candara" pitchFamily="34" charset="0"/>
              </a:rPr>
              <a:t>kapaciteta upravnih tijela za planiranje, financiranje i upravljanje integriranom urbanom obnovom za održivo korištenje energije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9855" y="3328901"/>
            <a:ext cx="8496944" cy="1008112"/>
          </a:xfrm>
          <a:prstGeom prst="rect">
            <a:avLst/>
          </a:prstGeom>
          <a:noFill/>
          <a:ln w="9525">
            <a:solidFill>
              <a:schemeClr val="bg1"/>
            </a:solidFill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l-PL" b="1" spc="-100" dirty="0">
                <a:solidFill>
                  <a:srgbClr val="0070C0"/>
                </a:solidFill>
                <a:effectLst/>
                <a:latin typeface="Candara" pitchFamily="34" charset="0"/>
                <a:ea typeface="+mj-ea"/>
                <a:cs typeface="+mj-cs"/>
              </a:rPr>
              <a:t>Nacionalni programi  obnove zgrada i obaveze RH vezane na energetsku učinkovitost u zgradarstvu</a:t>
            </a:r>
            <a:endParaRPr lang="hr-HR" b="1" spc="-100" dirty="0">
              <a:solidFill>
                <a:srgbClr val="0070C0"/>
              </a:solidFill>
              <a:effectLst/>
              <a:latin typeface="Candara" pitchFamily="34" charset="0"/>
              <a:ea typeface="+mj-ea"/>
              <a:cs typeface="+mj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724180" y="4907100"/>
            <a:ext cx="7489825" cy="167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hr-HR" sz="2400" dirty="0" smtClean="0"/>
          </a:p>
          <a:p>
            <a:pPr marL="0" indent="0" algn="ctr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hr-HR" sz="2000" b="1" dirty="0" smtClean="0">
                <a:solidFill>
                  <a:srgbClr val="00B050"/>
                </a:solidFill>
                <a:latin typeface="Candara" pitchFamily="34" charset="0"/>
              </a:rPr>
              <a:t>Irena </a:t>
            </a:r>
            <a:r>
              <a:rPr lang="hr-HR" sz="2000" b="1" dirty="0">
                <a:solidFill>
                  <a:srgbClr val="00B050"/>
                </a:solidFill>
                <a:latin typeface="Candara" pitchFamily="34" charset="0"/>
              </a:rPr>
              <a:t>Križ </a:t>
            </a:r>
            <a:r>
              <a:rPr lang="hr-HR" sz="2000" b="1" dirty="0" err="1" smtClean="0">
                <a:solidFill>
                  <a:srgbClr val="00B050"/>
                </a:solidFill>
                <a:latin typeface="Candara" pitchFamily="34" charset="0"/>
              </a:rPr>
              <a:t>Šelendić</a:t>
            </a:r>
            <a:r>
              <a:rPr lang="hr-HR" sz="2000" b="1" dirty="0" smtClean="0">
                <a:solidFill>
                  <a:srgbClr val="00B050"/>
                </a:solidFill>
                <a:latin typeface="Candara" pitchFamily="34" charset="0"/>
              </a:rPr>
              <a:t>, </a:t>
            </a:r>
            <a:r>
              <a:rPr lang="hr-HR" sz="2000" b="1" dirty="0">
                <a:solidFill>
                  <a:srgbClr val="00B050"/>
                </a:solidFill>
                <a:latin typeface="Candara" pitchFamily="34" charset="0"/>
              </a:rPr>
              <a:t>dipl.ing.građ. </a:t>
            </a:r>
            <a:br>
              <a:rPr lang="hr-HR" sz="2000" b="1" dirty="0">
                <a:solidFill>
                  <a:srgbClr val="00B050"/>
                </a:solidFill>
                <a:latin typeface="Candara" pitchFamily="34" charset="0"/>
              </a:rPr>
            </a:br>
            <a:endParaRPr lang="vi-VN" sz="2000" b="1" dirty="0" smtClean="0">
              <a:solidFill>
                <a:srgbClr val="00B050"/>
              </a:solidFill>
              <a:latin typeface="Candara" panose="020E0502030303020204" pitchFamily="34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hr-HR" sz="1800" dirty="0" smtClean="0"/>
          </a:p>
        </p:txBody>
      </p:sp>
      <p:sp>
        <p:nvSpPr>
          <p:cNvPr id="13" name="Podnaslov 2"/>
          <p:cNvSpPr txBox="1">
            <a:spLocks/>
          </p:cNvSpPr>
          <p:nvPr/>
        </p:nvSpPr>
        <p:spPr>
          <a:xfrm>
            <a:off x="1158240" y="5758518"/>
            <a:ext cx="6461760" cy="873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>
                <a:solidFill>
                  <a:srgbClr val="00B050"/>
                </a:solidFill>
                <a:latin typeface="Candara" pitchFamily="34" charset="0"/>
              </a:rPr>
              <a:t>Zagreb,  15. veljače 2017</a:t>
            </a:r>
            <a:r>
              <a:rPr lang="hr-HR" sz="1800" dirty="0" smtClean="0">
                <a:solidFill>
                  <a:srgbClr val="00B050"/>
                </a:solidFill>
                <a:latin typeface="Candara" pitchFamily="34" charset="0"/>
              </a:rPr>
              <a:t>.</a:t>
            </a:r>
            <a:endParaRPr lang="hr-HR" sz="1800" dirty="0">
              <a:solidFill>
                <a:srgbClr val="00B050"/>
              </a:solidFill>
              <a:latin typeface="Candara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000" y="-36016"/>
            <a:ext cx="917599" cy="7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mage0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041"/>
            <a:ext cx="911455" cy="6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005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918" y="4390722"/>
            <a:ext cx="3651250" cy="2051050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252536" y="475414"/>
            <a:ext cx="3816424" cy="1143000"/>
          </a:xfrm>
        </p:spPr>
        <p:txBody>
          <a:bodyPr>
            <a:norm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Candara" panose="020E0502030303020204" pitchFamily="34" charset="0"/>
              </a:rPr>
              <a:t>O</a:t>
            </a:r>
            <a:r>
              <a:rPr lang="hr-HR" sz="32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stali akti</a:t>
            </a:r>
            <a:endParaRPr lang="hr-HR" sz="3200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Rezervirano mjesto sadržaja 1"/>
          <p:cNvSpPr>
            <a:spLocks noGrp="1"/>
          </p:cNvSpPr>
          <p:nvPr>
            <p:ph idx="1"/>
          </p:nvPr>
        </p:nvSpPr>
        <p:spPr>
          <a:xfrm>
            <a:off x="323528" y="1229951"/>
            <a:ext cx="8820472" cy="4431297"/>
          </a:xfrm>
        </p:spPr>
        <p:txBody>
          <a:bodyPr>
            <a:normAutofit/>
          </a:bodyPr>
          <a:lstStyle/>
          <a:p>
            <a:endParaRPr lang="hr-HR" altLang="sr-Latn-RS" sz="1800" dirty="0" smtClean="0"/>
          </a:p>
          <a:p>
            <a:pPr marL="457200" lvl="1" indent="-457200">
              <a:buFont typeface="Wingdings" panose="05000000000000000000" pitchFamily="2" charset="2"/>
              <a:buChar char="¥"/>
              <a:defRPr/>
            </a:pPr>
            <a:r>
              <a:rPr lang="hr-HR" sz="20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Tehnički propis o racionalnoj uporabi energije i toplinskoj zaštiti u zgradama  (NN </a:t>
            </a:r>
            <a:r>
              <a:rPr lang="hr-HR" sz="2000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br </a:t>
            </a:r>
            <a:r>
              <a:rPr lang="hr-HR" sz="20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128/15)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¥"/>
              <a:tabLst>
                <a:tab pos="5400040" algn="r"/>
                <a:tab pos="3200400" algn="l"/>
                <a:tab pos="5400040" algn="r"/>
              </a:tabLst>
              <a:defRPr/>
            </a:pPr>
            <a:r>
              <a:rPr lang="hr-HR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  Metodologija </a:t>
            </a:r>
            <a:r>
              <a:rPr lang="hr-HR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za provođenje energetskih pregleda građevina </a:t>
            </a:r>
            <a:endParaRPr lang="hr-HR" dirty="0">
              <a:solidFill>
                <a:schemeClr val="bg2">
                  <a:lumMod val="10000"/>
                </a:schemeClr>
              </a:solidFill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¥"/>
              <a:tabLst>
                <a:tab pos="5400040" algn="r"/>
                <a:tab pos="3200400" algn="l"/>
                <a:tab pos="5400040" algn="r"/>
              </a:tabLst>
              <a:defRPr/>
            </a:pPr>
            <a:r>
              <a:rPr lang="hr-HR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  Algoritmi </a:t>
            </a:r>
            <a:r>
              <a:rPr lang="hr-HR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za </a:t>
            </a:r>
            <a:r>
              <a:rPr lang="hr-HR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izračun </a:t>
            </a:r>
            <a:r>
              <a:rPr lang="hr-HR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energetskih svojstava </a:t>
            </a:r>
            <a:r>
              <a:rPr lang="hr-HR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zgrada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¥"/>
              <a:tabLst>
                <a:tab pos="5400040" algn="r"/>
                <a:tab pos="3200400" algn="l"/>
                <a:tab pos="5400040" algn="r"/>
              </a:tabLst>
              <a:defRPr/>
            </a:pPr>
            <a:r>
              <a:rPr lang="hr-HR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  Katalog </a:t>
            </a:r>
            <a:r>
              <a:rPr lang="hr-HR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tipskih rješenja za primjenu alternativnih sustava za zgrade </a:t>
            </a:r>
            <a:r>
              <a:rPr lang="hr-HR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   </a:t>
            </a:r>
          </a:p>
          <a:p>
            <a:pPr marL="0" indent="0"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None/>
              <a:tabLst>
                <a:tab pos="5400040" algn="r"/>
                <a:tab pos="3200400" algn="l"/>
                <a:tab pos="5400040" algn="r"/>
              </a:tabLst>
              <a:defRPr/>
            </a:pPr>
            <a:r>
              <a:rPr lang="hr-HR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 </a:t>
            </a:r>
            <a:r>
              <a:rPr lang="hr-HR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        površine </a:t>
            </a:r>
            <a:r>
              <a:rPr lang="hr-HR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od 50 do 1000 </a:t>
            </a:r>
            <a:r>
              <a:rPr lang="hr-HR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m</a:t>
            </a:r>
            <a:r>
              <a:rPr lang="hr-HR" baseline="30000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2</a:t>
            </a:r>
            <a:endParaRPr lang="hr-HR" baseline="30000" dirty="0">
              <a:solidFill>
                <a:schemeClr val="bg2">
                  <a:lumMod val="10000"/>
                </a:schemeClr>
              </a:solidFill>
              <a:latin typeface="Candara" panose="020E0502030303020204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¥"/>
              <a:tabLst>
                <a:tab pos="5400040" algn="r"/>
                <a:tab pos="3200400" algn="l"/>
                <a:tab pos="5400040" algn="r"/>
              </a:tabLst>
              <a:defRPr/>
            </a:pPr>
            <a:r>
              <a:rPr lang="hr-HR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  Studija </a:t>
            </a:r>
            <a:r>
              <a:rPr lang="hr-HR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Times New Roman"/>
                <a:cs typeface="Times New Roman"/>
              </a:rPr>
              <a:t>primjenjivosti alternativnih sustava alternativnih sustava</a:t>
            </a:r>
          </a:p>
          <a:p>
            <a:pPr marL="0" indent="0"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None/>
              <a:tabLst>
                <a:tab pos="5400040" algn="r"/>
                <a:tab pos="3200400" algn="l"/>
                <a:tab pos="5400040" algn="r"/>
              </a:tabLst>
              <a:defRPr/>
            </a:pPr>
            <a:endParaRPr lang="hr-HR" sz="1800" dirty="0" smtClean="0">
              <a:solidFill>
                <a:schemeClr val="bg2">
                  <a:lumMod val="10000"/>
                </a:schemeClr>
              </a:solidFill>
              <a:latin typeface="Candara" panose="020E0502030303020204" pitchFamily="34" charset="0"/>
              <a:ea typeface="Times New Roman"/>
              <a:cs typeface="Times New Roman"/>
            </a:endParaRPr>
          </a:p>
          <a:p>
            <a:pPr marL="0" indent="0"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None/>
              <a:tabLst>
                <a:tab pos="5400040" algn="r"/>
                <a:tab pos="3200400" algn="l"/>
                <a:tab pos="5400040" algn="r"/>
              </a:tabLst>
              <a:defRPr/>
            </a:pPr>
            <a:endParaRPr lang="hr-HR" sz="1800" dirty="0" smtClean="0">
              <a:latin typeface="Candara" panose="020E0502030303020204" pitchFamily="34" charset="0"/>
              <a:ea typeface="Times New Roman"/>
              <a:cs typeface="Times New Roman"/>
            </a:endParaRPr>
          </a:p>
          <a:p>
            <a:pPr marL="0" indent="0" algn="just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None/>
              <a:tabLst>
                <a:tab pos="5400040" algn="r"/>
                <a:tab pos="3200400" algn="l"/>
                <a:tab pos="5400040" algn="r"/>
              </a:tabLst>
              <a:defRPr/>
            </a:pPr>
            <a:endParaRPr lang="hr-HR" sz="1800" dirty="0">
              <a:latin typeface="Candara" panose="020E0502030303020204" pitchFamily="34" charset="0"/>
              <a:ea typeface="Times New Roman"/>
              <a:cs typeface="Times New Roman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818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¥"/>
            </a:pPr>
            <a:endParaRPr lang="hr-HR" sz="1800" dirty="0" smtClean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¥"/>
            </a:pPr>
            <a:r>
              <a:rPr lang="hr-HR" dirty="0" smtClean="0">
                <a:latin typeface="Candara" panose="020E0502030303020204" pitchFamily="34" charset="0"/>
              </a:rPr>
              <a:t>Prenesena u Zakona o energetskoj učinkovitosti (NN 127/14)</a:t>
            </a:r>
          </a:p>
          <a:p>
            <a:pPr>
              <a:buFont typeface="Wingdings" panose="05000000000000000000" pitchFamily="2" charset="2"/>
              <a:buChar char="¥"/>
            </a:pPr>
            <a:endParaRPr lang="hr-HR" dirty="0" smtClean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¥"/>
            </a:pPr>
            <a:r>
              <a:rPr lang="hr-HR" dirty="0" smtClean="0">
                <a:latin typeface="Candara" panose="020E0502030303020204" pitchFamily="34" charset="0"/>
              </a:rPr>
              <a:t>Članak  5 - </a:t>
            </a:r>
            <a:r>
              <a:rPr lang="hr-HR" dirty="0"/>
              <a:t>Zgrade javnih tijela kao </a:t>
            </a:r>
            <a:r>
              <a:rPr lang="hr-HR" dirty="0" smtClean="0"/>
              <a:t>uzor </a:t>
            </a:r>
            <a:endParaRPr lang="hr-HR" dirty="0"/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r>
              <a:rPr lang="hr-HR" sz="1800" dirty="0" smtClean="0">
                <a:solidFill>
                  <a:schemeClr val="bg1"/>
                </a:solidFill>
                <a:latin typeface="Candara" panose="020E0502030303020204" pitchFamily="34" charset="0"/>
              </a:rPr>
              <a:t>Od 1. 1. 2014.  obaveza  obnove 3 % ukupne površine poda        grijanih i/ili hlađenih zgrada u </a:t>
            </a:r>
          </a:p>
          <a:p>
            <a:pPr marL="0" indent="0">
              <a:buNone/>
            </a:pPr>
            <a:r>
              <a:rPr lang="hr-HR" sz="1800" dirty="0" smtClean="0"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251520" y="920503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>
                <a:solidFill>
                  <a:srgbClr val="0070C0"/>
                </a:solidFill>
                <a:latin typeface="Candara" panose="020E0502030303020204" pitchFamily="34" charset="0"/>
              </a:rPr>
              <a:t>Direktiva  o energetskoj učinkovitosti </a:t>
            </a:r>
            <a:r>
              <a:rPr lang="hr-HR" sz="32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(EED) </a:t>
            </a:r>
            <a:endParaRPr lang="en-US" altLang="sr-Latn-RS" sz="32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obljeni pravokutni oblačić 8"/>
          <p:cNvSpPr/>
          <p:nvPr/>
        </p:nvSpPr>
        <p:spPr>
          <a:xfrm>
            <a:off x="827584" y="3283057"/>
            <a:ext cx="4410925" cy="136815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>
                <a:solidFill>
                  <a:schemeClr val="bg1"/>
                </a:solidFill>
                <a:latin typeface="Candara" panose="020E0502030303020204" pitchFamily="34" charset="0"/>
              </a:rPr>
              <a:t>Od 1. 1. 2014.  obaveza  obnove 3 % ukupne površine poda   </a:t>
            </a:r>
            <a:r>
              <a:rPr lang="hr-HR" dirty="0" smtClean="0">
                <a:solidFill>
                  <a:schemeClr val="bg1"/>
                </a:solidFill>
                <a:latin typeface="Candara" panose="020E0502030303020204" pitchFamily="34" charset="0"/>
              </a:rPr>
              <a:t>grijanih </a:t>
            </a:r>
            <a:r>
              <a:rPr lang="hr-HR" dirty="0">
                <a:solidFill>
                  <a:schemeClr val="bg1"/>
                </a:solidFill>
                <a:latin typeface="Candara" panose="020E0502030303020204" pitchFamily="34" charset="0"/>
              </a:rPr>
              <a:t>i/ili hlađenih zgrada u vlasništvu i uporabi središnje vlasti</a:t>
            </a:r>
            <a:endParaRPr lang="hr-HR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1043608" y="4893906"/>
            <a:ext cx="2790419" cy="1440160"/>
          </a:xfrm>
          <a:prstGeom prst="roundRect">
            <a:avLst/>
          </a:prstGeom>
          <a:solidFill>
            <a:srgbClr val="7030A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 cca 33.267 m</a:t>
            </a:r>
            <a:r>
              <a:rPr lang="pl-PL" b="1" baseline="30000" dirty="0" smtClean="0"/>
              <a:t>2</a:t>
            </a:r>
          </a:p>
          <a:p>
            <a:pPr algn="ctr"/>
            <a:r>
              <a:rPr lang="hr-HR" sz="1700" dirty="0" smtClean="0"/>
              <a:t>(10.941 </a:t>
            </a:r>
            <a:r>
              <a:rPr lang="hr-HR" sz="1700" dirty="0"/>
              <a:t>m</a:t>
            </a:r>
            <a:r>
              <a:rPr lang="hr-HR" sz="1700" baseline="30000" dirty="0"/>
              <a:t>2</a:t>
            </a:r>
            <a:r>
              <a:rPr lang="hr-HR" sz="1700" dirty="0"/>
              <a:t>  </a:t>
            </a:r>
            <a:r>
              <a:rPr lang="hr-HR" sz="1700" dirty="0" smtClean="0"/>
              <a:t>- 51.309m</a:t>
            </a:r>
            <a:r>
              <a:rPr lang="hr-HR" sz="1700" baseline="30000" dirty="0" smtClean="0"/>
              <a:t>2</a:t>
            </a:r>
            <a:r>
              <a:rPr lang="hr-HR" sz="1700" dirty="0" smtClean="0"/>
              <a:t>)</a:t>
            </a:r>
          </a:p>
          <a:p>
            <a:pPr algn="ctr"/>
            <a:endParaRPr lang="hr-HR" sz="800" b="1" dirty="0" smtClean="0"/>
          </a:p>
          <a:p>
            <a:pPr algn="ctr"/>
            <a:r>
              <a:rPr lang="hr-HR" sz="2000" b="1" dirty="0" smtClean="0"/>
              <a:t>0,00489 </a:t>
            </a:r>
            <a:r>
              <a:rPr lang="hr-HR" sz="2000" b="1" dirty="0"/>
              <a:t>PJ</a:t>
            </a:r>
          </a:p>
          <a:p>
            <a:pPr algn="ctr"/>
            <a:endParaRPr lang="hr-HR" dirty="0"/>
          </a:p>
        </p:txBody>
      </p:sp>
      <p:sp>
        <p:nvSpPr>
          <p:cNvPr id="10" name="Zaobljeni pravokutnik 6"/>
          <p:cNvSpPr/>
          <p:nvPr/>
        </p:nvSpPr>
        <p:spPr>
          <a:xfrm>
            <a:off x="4078007" y="4893906"/>
            <a:ext cx="2790419" cy="1440160"/>
          </a:xfrm>
          <a:prstGeom prst="roundRect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r>
              <a:rPr lang="hr-HR" b="1" dirty="0" smtClean="0"/>
              <a:t>2015. godina</a:t>
            </a:r>
          </a:p>
          <a:p>
            <a:pPr algn="ctr"/>
            <a:r>
              <a:rPr lang="hr-HR" sz="2400" b="1" dirty="0" smtClean="0"/>
              <a:t>0,06136 </a:t>
            </a:r>
            <a:r>
              <a:rPr lang="hr-HR" sz="2400" b="1" dirty="0"/>
              <a:t>PJ</a:t>
            </a:r>
          </a:p>
          <a:p>
            <a:pPr algn="ctr"/>
            <a:endParaRPr lang="hr-H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242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932040" y="4553949"/>
            <a:ext cx="3456384" cy="1440160"/>
          </a:xfrm>
        </p:spPr>
        <p:txBody>
          <a:bodyPr>
            <a:normAutofit/>
          </a:bodyPr>
          <a:lstStyle/>
          <a:p>
            <a:pPr algn="just">
              <a:defRPr/>
            </a:pPr>
            <a:endParaRPr lang="hr-HR" sz="1800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defRPr/>
            </a:pPr>
            <a:endParaRPr lang="hr-HR" sz="1800" b="1" dirty="0"/>
          </a:p>
          <a:p>
            <a:pPr marL="0" indent="0" algn="just">
              <a:buNone/>
              <a:defRPr/>
            </a:pPr>
            <a:r>
              <a:rPr lang="hr-HR" dirty="0" smtClean="0">
                <a:sym typeface="Wingdings" panose="05000000000000000000" pitchFamily="2" charset="2"/>
              </a:rPr>
              <a:t> </a:t>
            </a:r>
            <a:r>
              <a:rPr lang="hr-HR" dirty="0" smtClean="0">
                <a:latin typeface="Candara" panose="020E0502030303020204" pitchFamily="34" charset="0"/>
              </a:rPr>
              <a:t>11</a:t>
            </a:r>
            <a:r>
              <a:rPr lang="hr-HR" dirty="0">
                <a:latin typeface="Candara" panose="020E0502030303020204" pitchFamily="34" charset="0"/>
              </a:rPr>
              <a:t>. lipnja 2014. donijela VRH</a:t>
            </a: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-65754" y="842028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>
                <a:solidFill>
                  <a:srgbClr val="0070C0"/>
                </a:solidFill>
                <a:latin typeface="Candara" panose="020E0502030303020204" pitchFamily="34" charset="0"/>
              </a:rPr>
              <a:t>Direktiva  o energetskoj </a:t>
            </a:r>
            <a:r>
              <a:rPr lang="hr-HR" sz="32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učinkovitosti</a:t>
            </a:r>
            <a:endParaRPr lang="en-US" altLang="sr-Latn-RS" sz="32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aobljeni pravokutni oblačić 1"/>
          <p:cNvSpPr/>
          <p:nvPr/>
        </p:nvSpPr>
        <p:spPr>
          <a:xfrm>
            <a:off x="683568" y="1882603"/>
            <a:ext cx="4393450" cy="136815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Izrada i donošenje dugoročnu </a:t>
            </a:r>
            <a:r>
              <a:rPr lang="hr-HR" dirty="0">
                <a:solidFill>
                  <a:schemeClr val="bg1"/>
                </a:solidFill>
              </a:rPr>
              <a:t>strategiju za poticanje ulaganja u obnovu nacionalnog fonda stambenih i poslovnih zgrada, javnih i privatnih</a:t>
            </a:r>
            <a:endParaRPr lang="hr-HR" dirty="0"/>
          </a:p>
        </p:txBody>
      </p:sp>
      <p:sp>
        <p:nvSpPr>
          <p:cNvPr id="7" name="Zaobljeni pravokutnik 6"/>
          <p:cNvSpPr/>
          <p:nvPr/>
        </p:nvSpPr>
        <p:spPr>
          <a:xfrm>
            <a:off x="4796970" y="3472046"/>
            <a:ext cx="3366483" cy="1656184"/>
          </a:xfrm>
          <a:prstGeom prst="roundRect">
            <a:avLst/>
          </a:prstGeom>
          <a:solidFill>
            <a:srgbClr val="7030A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Dugoročna strategija za poticanje ulaganja u obnovu nacionalnog fonda zgrada Republike Hrvatske</a:t>
            </a:r>
          </a:p>
        </p:txBody>
      </p:sp>
      <p:sp>
        <p:nvSpPr>
          <p:cNvPr id="6" name="Pravokutnik 5"/>
          <p:cNvSpPr/>
          <p:nvPr/>
        </p:nvSpPr>
        <p:spPr>
          <a:xfrm>
            <a:off x="683568" y="3472046"/>
            <a:ext cx="383431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hr-HR" dirty="0" smtClean="0">
                <a:solidFill>
                  <a:schemeClr val="tx2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hr-HR" sz="2000" dirty="0" smtClean="0">
                <a:latin typeface="Candara" panose="020E0502030303020204" pitchFamily="34" charset="0"/>
              </a:rPr>
              <a:t>čl</a:t>
            </a:r>
            <a:r>
              <a:rPr lang="hr-HR" sz="2000" dirty="0">
                <a:latin typeface="Candara" panose="020E0502030303020204" pitchFamily="34" charset="0"/>
              </a:rPr>
              <a:t>. 4. </a:t>
            </a:r>
            <a:r>
              <a:rPr lang="hr-HR" sz="2000" dirty="0" smtClean="0">
                <a:latin typeface="Candara" panose="020E0502030303020204" pitchFamily="34" charset="0"/>
              </a:rPr>
              <a:t>Direktive 2012/27/EU</a:t>
            </a:r>
          </a:p>
          <a:p>
            <a:pPr algn="just">
              <a:defRPr/>
            </a:pPr>
            <a:r>
              <a:rPr lang="hr-HR" sz="2000" dirty="0" smtClean="0">
                <a:latin typeface="Candara" panose="020E0502030303020204" pitchFamily="34" charset="0"/>
              </a:rPr>
              <a:t> o energetskoj učinkovitosti</a:t>
            </a:r>
          </a:p>
          <a:p>
            <a:pPr algn="just">
              <a:defRPr/>
            </a:pPr>
            <a:r>
              <a:rPr lang="hr-HR" sz="2000" dirty="0" smtClean="0">
                <a:latin typeface="Candara" panose="020E0502030303020204" pitchFamily="34" charset="0"/>
                <a:sym typeface="Wingdings" panose="05000000000000000000" pitchFamily="2" charset="2"/>
              </a:rPr>
              <a:t></a:t>
            </a:r>
            <a:r>
              <a:rPr lang="hr-HR" sz="2000" dirty="0" smtClean="0">
                <a:latin typeface="Candara" panose="020E0502030303020204" pitchFamily="34" charset="0"/>
              </a:rPr>
              <a:t>čl</a:t>
            </a:r>
            <a:r>
              <a:rPr lang="hr-HR" sz="2000" dirty="0">
                <a:latin typeface="Candara" panose="020E0502030303020204" pitchFamily="34" charset="0"/>
              </a:rPr>
              <a:t>. 10. </a:t>
            </a:r>
            <a:r>
              <a:rPr lang="hr-HR" sz="2000" dirty="0" smtClean="0">
                <a:latin typeface="Candara" panose="020E0502030303020204" pitchFamily="34" charset="0"/>
              </a:rPr>
              <a:t> Zakona </a:t>
            </a:r>
            <a:r>
              <a:rPr lang="hr-HR" sz="2000" dirty="0">
                <a:latin typeface="Candara" panose="020E0502030303020204" pitchFamily="34" charset="0"/>
              </a:rPr>
              <a:t>o energetskoj </a:t>
            </a:r>
            <a:endParaRPr lang="hr-HR" sz="2000" dirty="0" smtClean="0">
              <a:latin typeface="Candara" panose="020E0502030303020204" pitchFamily="34" charset="0"/>
            </a:endParaRPr>
          </a:p>
          <a:p>
            <a:pPr algn="just">
              <a:defRPr/>
            </a:pPr>
            <a:r>
              <a:rPr lang="hr-HR" sz="2000" dirty="0" smtClean="0">
                <a:latin typeface="Candara" panose="020E0502030303020204" pitchFamily="34" charset="0"/>
              </a:rPr>
              <a:t>   učinkovitosti</a:t>
            </a:r>
            <a:endParaRPr lang="hr-HR" sz="2000" dirty="0">
              <a:latin typeface="Candara" panose="020E0502030303020204" pitchFamily="34" charset="0"/>
            </a:endParaRPr>
          </a:p>
          <a:p>
            <a:pPr algn="just">
              <a:defRPr/>
            </a:pPr>
            <a:r>
              <a:rPr lang="hr-HR" dirty="0" smtClean="0">
                <a:solidFill>
                  <a:srgbClr val="800000"/>
                </a:solidFill>
              </a:rPr>
              <a:t> </a:t>
            </a:r>
            <a:endParaRPr lang="hr-HR" dirty="0">
              <a:solidFill>
                <a:srgbClr val="800000"/>
              </a:solidFill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4932040" y="5570812"/>
            <a:ext cx="3096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hr-HR" sz="2000" dirty="0" smtClean="0">
                <a:latin typeface="Candara" panose="020E0502030303020204" pitchFamily="34" charset="0"/>
                <a:sym typeface="Wingdings" panose="05000000000000000000" pitchFamily="2" charset="2"/>
              </a:rPr>
              <a:t> </a:t>
            </a:r>
            <a:r>
              <a:rPr lang="hr-HR" sz="2000" dirty="0" smtClean="0">
                <a:latin typeface="Candara" panose="020E0502030303020204" pitchFamily="34" charset="0"/>
              </a:rPr>
              <a:t>revizija </a:t>
            </a:r>
            <a:r>
              <a:rPr lang="hr-HR" sz="2000" dirty="0">
                <a:latin typeface="Candara" panose="020E0502030303020204" pitchFamily="34" charset="0"/>
              </a:rPr>
              <a:t>svake 3 godine</a:t>
            </a:r>
          </a:p>
          <a:p>
            <a:pPr>
              <a:buClr>
                <a:schemeClr val="tx1">
                  <a:lumMod val="90000"/>
                  <a:lumOff val="10000"/>
                </a:schemeClr>
              </a:buClr>
              <a:defRPr/>
            </a:pPr>
            <a:endParaRPr lang="hr-HR" sz="2000" dirty="0">
              <a:latin typeface="Candara" panose="020E0502030303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364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491936" y="3068961"/>
            <a:ext cx="7931224" cy="3672408"/>
          </a:xfrm>
        </p:spPr>
        <p:txBody>
          <a:bodyPr>
            <a:noAutofit/>
          </a:bodyPr>
          <a:lstStyle/>
          <a:p>
            <a:pPr>
              <a:spcAft>
                <a:spcPts val="800"/>
              </a:spcAft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sz="1800" dirty="0">
                <a:latin typeface="Candara" panose="020E0502030303020204" pitchFamily="34" charset="0"/>
              </a:rPr>
              <a:t>Pravilnik o uvjetima i mjerilima za utvrđivanje sustava kvalitete usluga i radova za certificiranje instalatera </a:t>
            </a:r>
            <a:r>
              <a:rPr lang="hr-HR" sz="1800" dirty="0" smtClean="0">
                <a:latin typeface="Candara" panose="020E0502030303020204" pitchFamily="34" charset="0"/>
              </a:rPr>
              <a:t>OIE- </a:t>
            </a:r>
            <a:r>
              <a:rPr lang="hr-HR" sz="1800" dirty="0">
                <a:latin typeface="Candara" panose="020E0502030303020204" pitchFamily="34" charset="0"/>
              </a:rPr>
              <a:t>fotonaponskih sustava </a:t>
            </a:r>
            <a:r>
              <a:rPr lang="hr-HR" sz="1800" dirty="0" smtClean="0">
                <a:latin typeface="Candara" panose="020E0502030303020204" pitchFamily="34" charset="0"/>
              </a:rPr>
              <a:t>(NN 56/15)</a:t>
            </a:r>
            <a:endParaRPr lang="hr-HR" sz="1800" dirty="0">
              <a:latin typeface="Candara" panose="020E0502030303020204" pitchFamily="34" charset="0"/>
            </a:endParaRPr>
          </a:p>
          <a:p>
            <a:pPr>
              <a:spcAft>
                <a:spcPts val="800"/>
              </a:spcAft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sz="1800" dirty="0">
                <a:latin typeface="Candara" panose="020E0502030303020204" pitchFamily="34" charset="0"/>
              </a:rPr>
              <a:t>Pravilnik o uvjetima i mjerilima za utvrđivanje sustava kvalitete usluga i radova za certificiranje instalatera </a:t>
            </a:r>
            <a:r>
              <a:rPr lang="hr-HR" sz="1800" dirty="0" smtClean="0">
                <a:latin typeface="Candara" panose="020E0502030303020204" pitchFamily="34" charset="0"/>
              </a:rPr>
              <a:t>OIE- </a:t>
            </a:r>
            <a:r>
              <a:rPr lang="hr-HR" sz="1800" dirty="0">
                <a:latin typeface="Candara" panose="020E0502030303020204" pitchFamily="34" charset="0"/>
              </a:rPr>
              <a:t>solarnih toplinskih </a:t>
            </a:r>
            <a:r>
              <a:rPr lang="hr-HR" sz="1800" dirty="0" smtClean="0">
                <a:latin typeface="Candara" panose="020E0502030303020204" pitchFamily="34" charset="0"/>
              </a:rPr>
              <a:t>sustava (NN 33/15</a:t>
            </a:r>
            <a:r>
              <a:rPr lang="hr-HR" sz="1800" dirty="0">
                <a:latin typeface="Candara" panose="020E0502030303020204" pitchFamily="34" charset="0"/>
              </a:rPr>
              <a:t>, 56/15, 12/17</a:t>
            </a:r>
            <a:r>
              <a:rPr lang="hr-HR" sz="1800" dirty="0" smtClean="0">
                <a:latin typeface="Candara" panose="020E0502030303020204" pitchFamily="34" charset="0"/>
              </a:rPr>
              <a:t>)</a:t>
            </a:r>
            <a:endParaRPr lang="hr-HR" sz="1800" dirty="0">
              <a:latin typeface="Candara" panose="020E0502030303020204" pitchFamily="34" charset="0"/>
            </a:endParaRPr>
          </a:p>
          <a:p>
            <a:pPr>
              <a:spcAft>
                <a:spcPts val="800"/>
              </a:spcAft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sz="1800" dirty="0">
                <a:latin typeface="Candara" panose="020E0502030303020204" pitchFamily="34" charset="0"/>
              </a:rPr>
              <a:t>Pravilnik o uvjetima i mjerilima za utvrđivanje sustava kvalitete usluga i radova za certificiranje instalatera </a:t>
            </a:r>
            <a:r>
              <a:rPr lang="hr-HR" sz="1800" dirty="0" smtClean="0">
                <a:latin typeface="Candara" panose="020E0502030303020204" pitchFamily="34" charset="0"/>
              </a:rPr>
              <a:t>OIE- </a:t>
            </a:r>
            <a:r>
              <a:rPr lang="hr-HR" sz="1800" dirty="0">
                <a:latin typeface="Candara" panose="020E0502030303020204" pitchFamily="34" charset="0"/>
              </a:rPr>
              <a:t>manjih kotlova i peći na biomasu </a:t>
            </a:r>
            <a:r>
              <a:rPr lang="hr-HR" sz="1800" dirty="0" smtClean="0">
                <a:latin typeface="Candara" panose="020E0502030303020204" pitchFamily="34" charset="0"/>
              </a:rPr>
              <a:t>(NN 39/15</a:t>
            </a:r>
            <a:r>
              <a:rPr lang="hr-HR" sz="1800" dirty="0">
                <a:latin typeface="Candara" panose="020E0502030303020204" pitchFamily="34" charset="0"/>
              </a:rPr>
              <a:t>, 56/15, 12/17</a:t>
            </a:r>
            <a:r>
              <a:rPr lang="hr-HR" sz="1800" dirty="0" smtClean="0">
                <a:latin typeface="Candara" panose="020E0502030303020204" pitchFamily="34" charset="0"/>
              </a:rPr>
              <a:t>)</a:t>
            </a:r>
            <a:endParaRPr lang="hr-HR" sz="1800" dirty="0">
              <a:latin typeface="Candara" panose="020E0502030303020204" pitchFamily="34" charset="0"/>
            </a:endParaRPr>
          </a:p>
          <a:p>
            <a:pPr>
              <a:spcAft>
                <a:spcPts val="800"/>
              </a:spcAft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sz="1800" dirty="0">
                <a:latin typeface="Candara" panose="020E0502030303020204" pitchFamily="34" charset="0"/>
              </a:rPr>
              <a:t>Pravilnik o uvjetima i mjerilima za utvrđivanje sustava kvalitete usluga i radova za certificiranje instalatera </a:t>
            </a:r>
            <a:r>
              <a:rPr lang="hr-HR" sz="1800" dirty="0" smtClean="0">
                <a:latin typeface="Candara" panose="020E0502030303020204" pitchFamily="34" charset="0"/>
              </a:rPr>
              <a:t>OIE- </a:t>
            </a:r>
            <a:r>
              <a:rPr lang="hr-HR" sz="1800" dirty="0">
                <a:latin typeface="Candara" panose="020E0502030303020204" pitchFamily="34" charset="0"/>
              </a:rPr>
              <a:t>plitkih geotermalnih sustava i dizalica topline </a:t>
            </a:r>
            <a:r>
              <a:rPr lang="hr-HR" sz="1800" dirty="0" smtClean="0">
                <a:latin typeface="Candara" panose="020E0502030303020204" pitchFamily="34" charset="0"/>
              </a:rPr>
              <a:t>(NN  56/15</a:t>
            </a:r>
            <a:r>
              <a:rPr lang="hr-HR" sz="1800" dirty="0">
                <a:latin typeface="Candara" panose="020E0502030303020204" pitchFamily="34" charset="0"/>
              </a:rPr>
              <a:t>, 12/17)</a:t>
            </a:r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425100" y="475414"/>
            <a:ext cx="4032448" cy="1143000"/>
          </a:xfrm>
        </p:spPr>
        <p:txBody>
          <a:bodyPr>
            <a:norm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Podzakonski akti</a:t>
            </a:r>
            <a:endParaRPr lang="hr-HR" sz="3200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1936" y="1719525"/>
            <a:ext cx="793122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buFont typeface="Wingdings" panose="05000000000000000000" pitchFamily="2" charset="2"/>
              <a:buChar char="¥"/>
              <a:defRPr/>
            </a:pPr>
            <a:r>
              <a:rPr lang="vi-VN" dirty="0">
                <a:latin typeface="Candara" pitchFamily="34" charset="0"/>
                <a:cs typeface="Arial" pitchFamily="34" charset="0"/>
              </a:rPr>
              <a:t>Uredba o ugovaranju i provedbi energetske usluge u javnom sektoru</a:t>
            </a:r>
            <a:r>
              <a:rPr lang="hr-HR" dirty="0">
                <a:latin typeface="Candara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Candara" pitchFamily="34" charset="0"/>
                <a:cs typeface="Arial" pitchFamily="34" charset="0"/>
              </a:rPr>
              <a:t> </a:t>
            </a:r>
          </a:p>
          <a:p>
            <a:pPr marL="0" lvl="1">
              <a:spcAft>
                <a:spcPts val="600"/>
              </a:spcAft>
              <a:defRPr/>
            </a:pPr>
            <a:r>
              <a:rPr lang="hr-HR" dirty="0">
                <a:latin typeface="Candara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Candara" pitchFamily="34" charset="0"/>
                <a:cs typeface="Arial" pitchFamily="34" charset="0"/>
              </a:rPr>
              <a:t>         </a:t>
            </a:r>
            <a:r>
              <a:rPr lang="vi-VN" dirty="0" smtClean="0">
                <a:latin typeface="Candara" pitchFamily="34" charset="0"/>
                <a:cs typeface="Arial" pitchFamily="34" charset="0"/>
              </a:rPr>
              <a:t>(</a:t>
            </a:r>
            <a:r>
              <a:rPr lang="hr-HR" dirty="0" smtClean="0">
                <a:latin typeface="Candara" pitchFamily="34" charset="0"/>
                <a:cs typeface="Arial" pitchFamily="34" charset="0"/>
              </a:rPr>
              <a:t> </a:t>
            </a:r>
            <a:r>
              <a:rPr lang="hr-HR" dirty="0">
                <a:latin typeface="Candara" pitchFamily="34" charset="0"/>
                <a:cs typeface="Arial" pitchFamily="34" charset="0"/>
              </a:rPr>
              <a:t>NN </a:t>
            </a:r>
            <a:r>
              <a:rPr lang="vi-VN" dirty="0" smtClean="0">
                <a:latin typeface="Candara" pitchFamily="34" charset="0"/>
                <a:cs typeface="Arial" pitchFamily="34" charset="0"/>
              </a:rPr>
              <a:t>11/15)</a:t>
            </a:r>
            <a:endParaRPr lang="hr-HR" dirty="0">
              <a:latin typeface="Candara" pitchFamily="34" charset="0"/>
              <a:cs typeface="Arial" pitchFamily="34" charset="0"/>
            </a:endParaRPr>
          </a:p>
          <a:p>
            <a:pPr lvl="1" indent="-457200">
              <a:buFont typeface="Wingdings" panose="05000000000000000000" pitchFamily="2" charset="2"/>
              <a:buChar char="¥"/>
              <a:defRPr/>
            </a:pPr>
            <a:r>
              <a:rPr lang="hr-HR" dirty="0" smtClean="0">
                <a:latin typeface="Candara" panose="020E0502030303020204" pitchFamily="34" charset="0"/>
              </a:rPr>
              <a:t>Pravilnik </a:t>
            </a:r>
            <a:r>
              <a:rPr lang="hr-HR" dirty="0">
                <a:latin typeface="Candara" panose="020E0502030303020204" pitchFamily="34" charset="0"/>
              </a:rPr>
              <a:t>o sustavnom gospodarenju energijom u javnom </a:t>
            </a:r>
            <a:r>
              <a:rPr lang="hr-HR" dirty="0" smtClean="0">
                <a:latin typeface="Candara" pitchFamily="34" charset="0"/>
                <a:cs typeface="Arial" pitchFamily="34" charset="0"/>
              </a:rPr>
              <a:t>sektoru (</a:t>
            </a:r>
            <a:r>
              <a:rPr lang="hr-HR" dirty="0">
                <a:latin typeface="Candara" pitchFamily="34" charset="0"/>
                <a:cs typeface="Arial" pitchFamily="34" charset="0"/>
              </a:rPr>
              <a:t>NN  </a:t>
            </a:r>
            <a:r>
              <a:rPr lang="hr-HR" dirty="0" smtClean="0">
                <a:latin typeface="Candara" pitchFamily="34" charset="0"/>
                <a:cs typeface="Arial" pitchFamily="34" charset="0"/>
              </a:rPr>
              <a:t>18/15,</a:t>
            </a:r>
            <a:r>
              <a:rPr lang="hr-HR" dirty="0">
                <a:latin typeface="Candara" pitchFamily="34" charset="0"/>
                <a:cs typeface="Arial" pitchFamily="34" charset="0"/>
              </a:rPr>
              <a:t> </a:t>
            </a:r>
            <a:r>
              <a:rPr lang="hr-HR" dirty="0" smtClean="0">
                <a:latin typeface="Candara" pitchFamily="34" charset="0"/>
                <a:cs typeface="Arial" pitchFamily="34" charset="0"/>
              </a:rPr>
              <a:t>06/16)</a:t>
            </a:r>
            <a:endParaRPr lang="hr-HR" dirty="0">
              <a:latin typeface="Candara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256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2400" y="629816"/>
            <a:ext cx="7620000" cy="854968"/>
          </a:xfrm>
        </p:spPr>
        <p:txBody>
          <a:bodyPr>
            <a:normAutofit/>
          </a:bodyPr>
          <a:lstStyle/>
          <a:p>
            <a:r>
              <a:rPr lang="hr-HR" sz="2400" spc="-100" dirty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</a:rPr>
              <a:t>Nacionalni Programi energetske obnove zgrada u </a:t>
            </a:r>
            <a:r>
              <a:rPr lang="hr-HR" sz="2400" spc="-100" dirty="0" smtClean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</a:rPr>
              <a:t>RH</a:t>
            </a:r>
            <a:endParaRPr lang="hr-HR" sz="2400" spc="-100" dirty="0">
              <a:solidFill>
                <a:schemeClr val="accent2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582838"/>
              </p:ext>
            </p:extLst>
          </p:nvPr>
        </p:nvGraphicFramePr>
        <p:xfrm>
          <a:off x="827584" y="1916832"/>
          <a:ext cx="7416824" cy="3606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C041-A65C-4A9E-8B13-9EA2D595E87D}" type="slidenum">
              <a:rPr lang="hr-HR" smtClean="0"/>
              <a:pPr/>
              <a:t>14</a:t>
            </a:fld>
            <a:endParaRPr lang="hr-HR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Ravni poveznik sa strelicom 8"/>
          <p:cNvCxnSpPr/>
          <p:nvPr/>
        </p:nvCxnSpPr>
        <p:spPr>
          <a:xfrm flipV="1">
            <a:off x="611560" y="1340769"/>
            <a:ext cx="0" cy="5059057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sa strelicom 10"/>
          <p:cNvCxnSpPr/>
          <p:nvPr/>
        </p:nvCxnSpPr>
        <p:spPr>
          <a:xfrm>
            <a:off x="467544" y="5969003"/>
            <a:ext cx="8208912" cy="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1043608" y="5958215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>
            <a:off x="6726324" y="595399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>
            <a:off x="7950460" y="592574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niOkvir 16"/>
          <p:cNvSpPr txBox="1"/>
          <p:nvPr/>
        </p:nvSpPr>
        <p:spPr>
          <a:xfrm>
            <a:off x="755576" y="608527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/>
              <a:t>2014.</a:t>
            </a:r>
            <a:endParaRPr lang="hr-HR" sz="1400" b="1" dirty="0"/>
          </a:p>
        </p:txBody>
      </p:sp>
      <p:sp>
        <p:nvSpPr>
          <p:cNvPr id="18" name="TekstniOkvir 17"/>
          <p:cNvSpPr txBox="1"/>
          <p:nvPr/>
        </p:nvSpPr>
        <p:spPr>
          <a:xfrm>
            <a:off x="6444208" y="609056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/>
              <a:t>2020.</a:t>
            </a:r>
            <a:endParaRPr lang="hr-HR" sz="1400" b="1" dirty="0"/>
          </a:p>
        </p:txBody>
      </p:sp>
      <p:sp>
        <p:nvSpPr>
          <p:cNvPr id="20" name="TekstniOkvir 19"/>
          <p:cNvSpPr txBox="1"/>
          <p:nvPr/>
        </p:nvSpPr>
        <p:spPr>
          <a:xfrm>
            <a:off x="7668344" y="60809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/>
              <a:t>2050.</a:t>
            </a:r>
            <a:endParaRPr lang="hr-HR" sz="1400" b="1" dirty="0"/>
          </a:p>
        </p:txBody>
      </p:sp>
    </p:spTree>
    <p:extLst>
      <p:ext uri="{BB962C8B-B14F-4D97-AF65-F5344CB8AC3E}">
        <p14:creationId xmlns:p14="http://schemas.microsoft.com/office/powerpoint/2010/main" val="366703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5978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slov 1"/>
          <p:cNvSpPr txBox="1">
            <a:spLocks/>
          </p:cNvSpPr>
          <p:nvPr/>
        </p:nvSpPr>
        <p:spPr>
          <a:xfrm>
            <a:off x="323528" y="332656"/>
            <a:ext cx="8051800" cy="1143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Prioriteti  nacionalnih  programa  energetske  obnove  zgrada</a:t>
            </a:r>
            <a:endParaRPr lang="hr-HR" sz="24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-468313" y="980728"/>
            <a:ext cx="7056438" cy="4392612"/>
          </a:xfrm>
        </p:spPr>
        <p:txBody>
          <a:bodyPr rtlCol="0">
            <a:normAutofit/>
          </a:bodyPr>
          <a:lstStyle/>
          <a:p>
            <a:pPr marL="1005840" lvl="2" fontAlgn="auto"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→"/>
              <a:defRPr/>
            </a:pPr>
            <a:endParaRPr lang="hr-HR" sz="2000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777240" lvl="2" indent="0" fontAlgn="auto"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 </a:t>
            </a:r>
            <a:r>
              <a:rPr lang="hr-HR" sz="20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Zgrade </a:t>
            </a:r>
            <a:r>
              <a:rPr lang="hr-HR" sz="20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izrađene od 1945. do </a:t>
            </a:r>
            <a:r>
              <a:rPr lang="hr-HR" sz="20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1987. godine</a:t>
            </a:r>
            <a:endParaRPr lang="hr-HR" sz="2000" b="1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1280160" lvl="3" fontAlgn="auto">
              <a:spcAft>
                <a:spcPts val="0"/>
              </a:spcAft>
              <a:buClr>
                <a:srgbClr val="0070C0"/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  Najveći 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udio u ukupnom stambenom fondu</a:t>
            </a:r>
          </a:p>
          <a:p>
            <a:pPr marL="1280160" lvl="3" fontAlgn="auto">
              <a:spcAft>
                <a:spcPts val="0"/>
              </a:spcAft>
              <a:buClr>
                <a:srgbClr val="0070C0"/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  Najveća 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potrošnja </a:t>
            </a: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En 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(minimalna ili nikakva toplinska </a:t>
            </a: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   </a:t>
            </a:r>
            <a:b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</a:b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  izolacija)</a:t>
            </a:r>
            <a:endParaRPr lang="hr-HR" sz="20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114300" lvl="2" indent="0" fontAlgn="auto"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/>
            </a:pPr>
            <a:endParaRPr lang="hr-HR" sz="2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777240" lvl="2" indent="0" fontAlgn="auto"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  <a:defRPr/>
            </a:pPr>
            <a:r>
              <a:rPr lang="hr-HR" sz="20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Mjere energetske učinkovitosti </a:t>
            </a:r>
            <a:r>
              <a:rPr lang="hr-HR" sz="20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usmjerene na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:</a:t>
            </a:r>
          </a:p>
          <a:p>
            <a:pPr marL="1280160" lvl="3" fontAlgn="auto">
              <a:spcAft>
                <a:spcPts val="0"/>
              </a:spcAft>
              <a:buClr>
                <a:srgbClr val="0070C0"/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S</a:t>
            </a: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manjenje 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toplinskih </a:t>
            </a: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potreba zgrada</a:t>
            </a:r>
            <a:endParaRPr lang="hr-HR" sz="20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1280160" lvl="3" fontAlgn="auto">
              <a:spcAft>
                <a:spcPts val="0"/>
              </a:spcAft>
              <a:buClr>
                <a:srgbClr val="0070C0"/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 Poboljšanja 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učinkovitosti sustava </a:t>
            </a: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grijanja i PTV </a:t>
            </a:r>
            <a:endParaRPr lang="hr-HR" sz="20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1280160" lvl="3" fontAlgn="auto">
              <a:spcAft>
                <a:spcPts val="0"/>
              </a:spcAft>
              <a:buClr>
                <a:srgbClr val="0070C0"/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Zamjena 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energenata </a:t>
            </a:r>
            <a:endParaRPr lang="hr-HR" sz="2000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1280160" lvl="3" fontAlgn="auto">
              <a:spcAft>
                <a:spcPts val="0"/>
              </a:spcAft>
              <a:buClr>
                <a:srgbClr val="0070C0"/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Upotreba OIE</a:t>
            </a:r>
          </a:p>
          <a:p>
            <a:pPr marL="1280160" lvl="3" fontAlgn="auto">
              <a:spcAft>
                <a:spcPts val="0"/>
              </a:spcAft>
              <a:buClr>
                <a:schemeClr val="accent4"/>
              </a:buClr>
              <a:buFont typeface="Calibri" panose="020F0502020204030204" pitchFamily="34" charset="0"/>
              <a:buChar char="→"/>
              <a:defRPr/>
            </a:pPr>
            <a:endParaRPr lang="hr-HR" sz="20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114300" lvl="2" indent="0" fontAlgn="auto"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/>
            </a:pPr>
            <a:endParaRPr lang="hr-HR" sz="2000" dirty="0"/>
          </a:p>
          <a:p>
            <a:pPr marL="114300" lvl="2" indent="0" fontAlgn="auto"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/>
            </a:pPr>
            <a:endParaRPr lang="hr-HR" sz="20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114300" lvl="2" indent="0" fontAlgn="auto"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/>
            </a:pPr>
            <a:endParaRPr lang="hr-HR" sz="20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4936"/>
            <a:ext cx="8459788" cy="1643063"/>
          </a:xfrm>
          <a:prstGeom prst="rect">
            <a:avLst/>
          </a:prstGeom>
        </p:spPr>
      </p:pic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478922" y="6424035"/>
            <a:ext cx="548640" cy="396240"/>
          </a:xfrm>
        </p:spPr>
        <p:txBody>
          <a:bodyPr/>
          <a:lstStyle/>
          <a:p>
            <a:fld id="{9EE2C041-A65C-4A9E-8B13-9EA2D595E87D}" type="slidenum">
              <a:rPr lang="hr-HR" smtClean="0"/>
              <a:pPr/>
              <a:t>15</a:t>
            </a:fld>
            <a:endParaRPr lang="hr-HR" dirty="0"/>
          </a:p>
        </p:txBody>
      </p:sp>
      <p:sp>
        <p:nvSpPr>
          <p:cNvPr id="9" name="TekstniOkvir 8"/>
          <p:cNvSpPr txBox="1"/>
          <p:nvPr/>
        </p:nvSpPr>
        <p:spPr>
          <a:xfrm>
            <a:off x="0" y="6574054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smtClean="0">
                <a:solidFill>
                  <a:schemeClr val="bg1">
                    <a:lumMod val="75000"/>
                  </a:schemeClr>
                </a:solidFill>
              </a:rPr>
              <a:t>Izvor: web</a:t>
            </a:r>
            <a:endParaRPr lang="hr-HR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94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User\Documents\2_POSAO\2_MGIPU\energetska\Gasp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6432" y="5361384"/>
            <a:ext cx="1524000" cy="1524000"/>
          </a:xfrm>
          <a:prstGeom prst="rect">
            <a:avLst/>
          </a:prstGeom>
          <a:noFill/>
        </p:spPr>
      </p:pic>
      <p:sp>
        <p:nvSpPr>
          <p:cNvPr id="20481" name="Rezervirano mjesto broja slajda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9FA870-AABB-4A7F-A4DB-D4061BA364EA}" type="slidenum">
              <a:rPr lang="hr-HR" altLang="sr-Latn-R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hr-HR" altLang="sr-Latn-RS">
              <a:solidFill>
                <a:srgbClr val="FFFFFF"/>
              </a:solidFill>
            </a:endParaRPr>
          </a:p>
        </p:txBody>
      </p:sp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5978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395536" y="332656"/>
            <a:ext cx="7920880" cy="868785"/>
          </a:xfrm>
        </p:spPr>
        <p:txBody>
          <a:bodyPr/>
          <a:lstStyle/>
          <a:p>
            <a:r>
              <a:rPr lang="hr-HR" sz="2400" b="1" dirty="0">
                <a:solidFill>
                  <a:srgbClr val="0070C0"/>
                </a:solidFill>
                <a:latin typeface="Candara" panose="020E0502030303020204" pitchFamily="34" charset="0"/>
              </a:rPr>
              <a:t>Program  energetske  obnove  obiteljskih  kuća </a:t>
            </a:r>
            <a: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/>
            </a:r>
            <a:b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 2014</a:t>
            </a:r>
            <a:r>
              <a:rPr lang="hr-HR" sz="2400" b="1" dirty="0">
                <a:solidFill>
                  <a:srgbClr val="0070C0"/>
                </a:solidFill>
                <a:latin typeface="Candara" panose="020E0502030303020204" pitchFamily="34" charset="0"/>
              </a:rPr>
              <a:t>. – 2020.</a:t>
            </a:r>
          </a:p>
        </p:txBody>
      </p:sp>
      <p:sp>
        <p:nvSpPr>
          <p:cNvPr id="9" name="Rezervirano mjesto sadržaja 5"/>
          <p:cNvSpPr txBox="1">
            <a:spLocks/>
          </p:cNvSpPr>
          <p:nvPr/>
        </p:nvSpPr>
        <p:spPr>
          <a:xfrm>
            <a:off x="179512" y="1052736"/>
            <a:ext cx="7620000" cy="6264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27</a:t>
            </a:r>
            <a:r>
              <a:rPr lang="hr-HR" sz="1800" dirty="0">
                <a:latin typeface="Calibri" panose="020F0502020204030204" pitchFamily="34" charset="0"/>
                <a:cs typeface="Calibri" panose="020F0502020204030204" pitchFamily="34" charset="0"/>
              </a:rPr>
              <a:t>. ožujka  2014. Vlada RH donijela </a:t>
            </a: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 </a:t>
            </a:r>
            <a:r>
              <a:rPr lang="hr-H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obnove OK</a:t>
            </a:r>
            <a:endParaRPr lang="hr-HR" sz="1800" b="1" dirty="0" smtClean="0">
              <a:solidFill>
                <a:schemeClr val="tx1">
                  <a:lumMod val="90000"/>
                  <a:lumOff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114300" indent="0">
              <a:lnSpc>
                <a:spcPct val="150000"/>
              </a:lnSpc>
              <a:buClr>
                <a:schemeClr val="tx1">
                  <a:lumMod val="90000"/>
                  <a:lumOff val="10000"/>
                </a:schemeClr>
              </a:buClr>
              <a:buFont typeface="Arial" pitchFamily="34" charset="0"/>
              <a:buNone/>
            </a:pPr>
            <a:r>
              <a:rPr lang="hr-HR" sz="1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SUDIONICI:</a:t>
            </a:r>
          </a:p>
          <a:p>
            <a:pPr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MGIPU, FZOEU, JLP(R)S, građani, stambene štedionice i banke</a:t>
            </a:r>
          </a:p>
          <a:p>
            <a:pPr marL="11430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hr-HR" sz="1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CILJEVI:</a:t>
            </a:r>
          </a:p>
          <a:p>
            <a:pPr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obnova </a:t>
            </a:r>
            <a:r>
              <a:rPr lang="pl-PL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2 000 obiteljskih kuća na razini RH godišnje</a:t>
            </a:r>
            <a:endParaRPr lang="hr-HR" sz="1800" b="1" dirty="0" smtClean="0">
              <a:solidFill>
                <a:schemeClr val="tx1">
                  <a:lumMod val="90000"/>
                  <a:lumOff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trošak provedbe programa 207,5 milijuna kn godišnje,  potreban 71 milijun  </a:t>
            </a:r>
            <a:b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kn godišnje za subvencioniranje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poticanje investicija ukupnog iznosa 1,5 milijardi kn do kraja 2020. godine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smanjenje izdataka građana za energiju u iznosu 24 milijuna kn godišnje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osiguravanje zaposlenja za 700 ljudi godišnje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razvoj proizvodne industrije (toplinski izolacijski materijali, drvna industrija)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povećanje </a:t>
            </a:r>
            <a:r>
              <a:rPr lang="hr-HR" sz="18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sigurnosti opskrbe </a:t>
            </a: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energijom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poboljšano stanje i povećanje tržišne vrijednosti nekretnina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smanjenje energetskog siromaštva i poboljšanje uvjeta stanovanja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smanjenje emisija CO</a:t>
            </a:r>
            <a:r>
              <a:rPr lang="hr-HR" sz="1800" baseline="-25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hr-H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od oko 14 000 tona godišnje</a:t>
            </a:r>
          </a:p>
          <a:p>
            <a:endParaRPr lang="hr-HR" sz="1800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8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459788" y="6405518"/>
            <a:ext cx="548640" cy="396240"/>
          </a:xfrm>
        </p:spPr>
        <p:txBody>
          <a:bodyPr/>
          <a:lstStyle/>
          <a:p>
            <a:fld id="{9EE2C041-A65C-4A9E-8B13-9EA2D595E87D}" type="slidenum">
              <a:rPr lang="hr-HR" smtClean="0"/>
              <a:pPr/>
              <a:t>16</a:t>
            </a:fld>
            <a:endParaRPr lang="hr-HR" dirty="0"/>
          </a:p>
        </p:txBody>
      </p:sp>
      <p:sp>
        <p:nvSpPr>
          <p:cNvPr id="11" name="TekstniOkvir 10"/>
          <p:cNvSpPr txBox="1"/>
          <p:nvPr/>
        </p:nvSpPr>
        <p:spPr>
          <a:xfrm>
            <a:off x="6804248" y="660363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smtClean="0">
                <a:solidFill>
                  <a:schemeClr val="bg1">
                    <a:lumMod val="75000"/>
                  </a:schemeClr>
                </a:solidFill>
              </a:rPr>
              <a:t>Izvor: web</a:t>
            </a:r>
            <a:endParaRPr lang="hr-HR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32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1764" y="441252"/>
            <a:ext cx="8136904" cy="720080"/>
          </a:xfrm>
        </p:spPr>
        <p:txBody>
          <a:bodyPr>
            <a:normAutofit fontScale="90000"/>
          </a:bodyPr>
          <a:lstStyle/>
          <a:p>
            <a:r>
              <a:rPr lang="hr-HR" sz="2400" b="1" dirty="0" smtClean="0">
                <a:latin typeface="+mj-lt"/>
              </a:rPr>
              <a:t> </a:t>
            </a:r>
            <a:r>
              <a:rPr lang="hr-HR" sz="2400" b="1" dirty="0">
                <a:solidFill>
                  <a:srgbClr val="0070C0"/>
                </a:solidFill>
                <a:latin typeface="Candara" panose="020E0502030303020204" pitchFamily="34" charset="0"/>
              </a:rPr>
              <a:t>Shema provedbe energetske obnove </a:t>
            </a:r>
            <a: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obiteljskih kuća 2014 -2015</a:t>
            </a:r>
            <a:endParaRPr lang="hr-HR" sz="24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C041-A65C-4A9E-8B13-9EA2D595E87D}" type="slidenum">
              <a:rPr lang="hr-HR" smtClean="0"/>
              <a:t>17</a:t>
            </a:fld>
            <a:endParaRPr lang="hr-HR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idx="1"/>
            <p:extLst/>
          </p:nvPr>
        </p:nvGraphicFramePr>
        <p:xfrm>
          <a:off x="409538" y="1274016"/>
          <a:ext cx="7670428" cy="467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Zaobljeni pravokutnik 9"/>
          <p:cNvSpPr/>
          <p:nvPr/>
        </p:nvSpPr>
        <p:spPr>
          <a:xfrm>
            <a:off x="2913806" y="1369936"/>
            <a:ext cx="2000250" cy="600075"/>
          </a:xfrm>
          <a:prstGeom prst="roundRect">
            <a:avLst/>
          </a:prstGeom>
          <a:solidFill>
            <a:srgbClr val="6699FF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5000"/>
              </a:lnSpc>
              <a:spcBef>
                <a:spcPts val="45"/>
              </a:spcBef>
              <a:spcAft>
                <a:spcPts val="0"/>
              </a:spcAft>
            </a:pPr>
            <a:r>
              <a:rPr lang="hr-HR" sz="1400" dirty="0" smtClean="0">
                <a:effectLst/>
                <a:ea typeface="Calibri"/>
                <a:cs typeface="Times New Roman"/>
              </a:rPr>
              <a:t>MGIPU</a:t>
            </a:r>
            <a:endParaRPr lang="hr-HR" sz="1100" dirty="0">
              <a:effectLst/>
              <a:ea typeface="Calibri"/>
              <a:cs typeface="Times New Roman"/>
            </a:endParaRPr>
          </a:p>
        </p:txBody>
      </p:sp>
      <p:sp>
        <p:nvSpPr>
          <p:cNvPr id="11" name="Savijena strelica 10"/>
          <p:cNvSpPr/>
          <p:nvPr/>
        </p:nvSpPr>
        <p:spPr>
          <a:xfrm rot="5400000">
            <a:off x="5035341" y="1519796"/>
            <a:ext cx="419100" cy="471170"/>
          </a:xfrm>
          <a:prstGeom prst="bent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r-HR"/>
          </a:p>
        </p:txBody>
      </p:sp>
      <p:sp>
        <p:nvSpPr>
          <p:cNvPr id="12" name="Strelica lijevo-gore 11"/>
          <p:cNvSpPr/>
          <p:nvPr/>
        </p:nvSpPr>
        <p:spPr>
          <a:xfrm rot="10800000">
            <a:off x="2021607" y="1662036"/>
            <a:ext cx="533400" cy="428625"/>
          </a:xfrm>
          <a:prstGeom prst="leftUp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r-HR"/>
          </a:p>
        </p:txBody>
      </p:sp>
      <p:sp>
        <p:nvSpPr>
          <p:cNvPr id="13" name="Strelica gore-dolje 12"/>
          <p:cNvSpPr/>
          <p:nvPr/>
        </p:nvSpPr>
        <p:spPr>
          <a:xfrm>
            <a:off x="3816721" y="1961430"/>
            <a:ext cx="142875" cy="428625"/>
          </a:xfrm>
          <a:prstGeom prst="upDown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r-HR"/>
          </a:p>
        </p:txBody>
      </p:sp>
      <p:sp>
        <p:nvSpPr>
          <p:cNvPr id="14" name="Tekstni okvir 14"/>
          <p:cNvSpPr txBox="1"/>
          <p:nvPr/>
        </p:nvSpPr>
        <p:spPr>
          <a:xfrm>
            <a:off x="5451643" y="1512493"/>
            <a:ext cx="876300" cy="4857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5000"/>
              </a:lnSpc>
              <a:spcBef>
                <a:spcPts val="45"/>
              </a:spcBef>
              <a:spcAft>
                <a:spcPts val="0"/>
              </a:spcAft>
            </a:pPr>
            <a:r>
              <a:rPr lang="hr-HR" sz="900" dirty="0">
                <a:effectLst/>
                <a:ea typeface="Calibri"/>
                <a:cs typeface="Times New Roman"/>
              </a:rPr>
              <a:t>informacije i promocija</a:t>
            </a:r>
            <a:endParaRPr lang="hr-HR" sz="1100" dirty="0">
              <a:effectLst/>
              <a:ea typeface="Calibri"/>
              <a:cs typeface="Times New Roman"/>
            </a:endParaRPr>
          </a:p>
        </p:txBody>
      </p:sp>
      <p:sp>
        <p:nvSpPr>
          <p:cNvPr id="15" name="Tekstni okvir 15"/>
          <p:cNvSpPr txBox="1"/>
          <p:nvPr/>
        </p:nvSpPr>
        <p:spPr>
          <a:xfrm>
            <a:off x="2275980" y="1970011"/>
            <a:ext cx="876300" cy="4857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5000"/>
              </a:lnSpc>
              <a:spcBef>
                <a:spcPts val="45"/>
              </a:spcBef>
              <a:spcAft>
                <a:spcPts val="0"/>
              </a:spcAft>
            </a:pPr>
            <a:r>
              <a:rPr lang="hr-HR" sz="900" dirty="0">
                <a:effectLst/>
                <a:ea typeface="Calibri"/>
                <a:cs typeface="Times New Roman"/>
              </a:rPr>
              <a:t>informacije i podaci</a:t>
            </a:r>
            <a:endParaRPr lang="hr-HR" sz="1100" dirty="0">
              <a:effectLst/>
              <a:ea typeface="Calibri"/>
              <a:cs typeface="Times New Roman"/>
            </a:endParaRPr>
          </a:p>
        </p:txBody>
      </p:sp>
      <p:sp>
        <p:nvSpPr>
          <p:cNvPr id="19" name="Tekstni okvir 8"/>
          <p:cNvSpPr txBox="1"/>
          <p:nvPr/>
        </p:nvSpPr>
        <p:spPr>
          <a:xfrm>
            <a:off x="2348508" y="2504704"/>
            <a:ext cx="495300" cy="135748"/>
          </a:xfrm>
          <a:prstGeom prst="rect">
            <a:avLst/>
          </a:prstGeom>
          <a:solidFill>
            <a:srgbClr val="33CCCC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5000"/>
              </a:lnSpc>
              <a:spcBef>
                <a:spcPts val="45"/>
              </a:spcBef>
              <a:spcAft>
                <a:spcPts val="0"/>
              </a:spcAft>
            </a:pPr>
            <a:r>
              <a:rPr lang="hr-HR" sz="900" dirty="0">
                <a:effectLst/>
                <a:ea typeface="Calibri"/>
                <a:cs typeface="Times New Roman"/>
              </a:rPr>
              <a:t>novac</a:t>
            </a:r>
            <a:endParaRPr lang="hr-HR" sz="1100" dirty="0">
              <a:effectLst/>
              <a:ea typeface="Calibri"/>
              <a:cs typeface="Times New Roman"/>
            </a:endParaRPr>
          </a:p>
        </p:txBody>
      </p:sp>
      <p:sp>
        <p:nvSpPr>
          <p:cNvPr id="20" name="Tekstni okvir 9"/>
          <p:cNvSpPr txBox="1"/>
          <p:nvPr/>
        </p:nvSpPr>
        <p:spPr>
          <a:xfrm>
            <a:off x="5108171" y="2492896"/>
            <a:ext cx="495300" cy="2762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5000"/>
              </a:lnSpc>
              <a:spcBef>
                <a:spcPts val="45"/>
              </a:spcBef>
              <a:spcAft>
                <a:spcPts val="0"/>
              </a:spcAft>
            </a:pPr>
            <a:r>
              <a:rPr lang="hr-HR" sz="900" dirty="0">
                <a:effectLst/>
                <a:ea typeface="Calibri"/>
                <a:cs typeface="Times New Roman"/>
              </a:rPr>
              <a:t>novac</a:t>
            </a:r>
            <a:endParaRPr lang="hr-HR" sz="1100" dirty="0">
              <a:effectLst/>
              <a:ea typeface="Calibri"/>
              <a:cs typeface="Times New Roman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niOkvir 2"/>
          <p:cNvSpPr txBox="1"/>
          <p:nvPr/>
        </p:nvSpPr>
        <p:spPr>
          <a:xfrm>
            <a:off x="827584" y="24115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FZOEU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3347864" y="245578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Posrednik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6316511" y="244634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Građani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5724129" y="3212976"/>
            <a:ext cx="201622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1200" b="1" dirty="0">
                <a:solidFill>
                  <a:schemeClr val="bg1"/>
                </a:solidFill>
              </a:rPr>
              <a:t>•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Javljaju </a:t>
            </a:r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se na natječaje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/>
            </a:r>
            <a:b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</a:b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   za </a:t>
            </a:r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dodjelu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sredstava</a:t>
            </a:r>
            <a:b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</a:br>
            <a:endParaRPr lang="hr-HR" sz="1200" b="1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lvl="0"/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•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Osiguravaju</a:t>
            </a:r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: </a:t>
            </a:r>
          </a:p>
          <a:p>
            <a:pPr lvl="0"/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    - </a:t>
            </a:r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izradu projekta                         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     </a:t>
            </a:r>
            <a:b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</a:b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    - </a:t>
            </a:r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nabavu opreme                                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/>
            </a:r>
            <a:b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</a:b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     - </a:t>
            </a:r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izvođenje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radova</a:t>
            </a:r>
            <a:b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</a:br>
            <a:endParaRPr lang="hr-HR" sz="1200" b="1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lvl="0"/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•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Dostavljaju </a:t>
            </a:r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račune za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  </a:t>
            </a:r>
            <a:b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</a:b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   izvedene radove i</a:t>
            </a:r>
            <a:endParaRPr lang="hr-HR" sz="1200" b="1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lvl="0"/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  dokumentaciju  </a:t>
            </a:r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koja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/>
            </a:r>
            <a:b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</a:b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   dokazuje </a:t>
            </a:r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povećanje </a:t>
            </a: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/>
            </a:r>
            <a:b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</a:br>
            <a:r>
              <a:rPr lang="hr-HR" sz="12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   energetske </a:t>
            </a:r>
            <a:r>
              <a:rPr lang="hr-HR" sz="1200" b="1" dirty="0">
                <a:solidFill>
                  <a:schemeClr val="bg1"/>
                </a:solidFill>
                <a:latin typeface="Candara" panose="020E0502030303020204" pitchFamily="34" charset="0"/>
              </a:rPr>
              <a:t>učinkovitosti</a:t>
            </a:r>
          </a:p>
        </p:txBody>
      </p:sp>
    </p:spTree>
    <p:extLst>
      <p:ext uri="{BB962C8B-B14F-4D97-AF65-F5344CB8AC3E}">
        <p14:creationId xmlns:p14="http://schemas.microsoft.com/office/powerpoint/2010/main" val="371728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5780" y="548680"/>
            <a:ext cx="7848872" cy="1143000"/>
          </a:xfrm>
        </p:spPr>
        <p:txBody>
          <a:bodyPr/>
          <a:lstStyle/>
          <a:p>
            <a: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Program  </a:t>
            </a:r>
            <a:r>
              <a:rPr lang="hr-HR" sz="2400" b="1" dirty="0">
                <a:solidFill>
                  <a:srgbClr val="0070C0"/>
                </a:solidFill>
                <a:latin typeface="Candara" panose="020E0502030303020204" pitchFamily="34" charset="0"/>
              </a:rPr>
              <a:t>energetske  obnove  </a:t>
            </a:r>
            <a:r>
              <a:rPr lang="hr-HR" sz="2400" b="1" dirty="0" err="1">
                <a:solidFill>
                  <a:srgbClr val="0070C0"/>
                </a:solidFill>
                <a:latin typeface="Candara" panose="020E0502030303020204" pitchFamily="34" charset="0"/>
              </a:rPr>
              <a:t>višestambenih</a:t>
            </a:r>
            <a:r>
              <a:rPr lang="hr-HR" sz="2400" b="1" dirty="0">
                <a:solidFill>
                  <a:srgbClr val="0070C0"/>
                </a:solidFill>
                <a:latin typeface="Candara" panose="020E0502030303020204" pitchFamily="34" charset="0"/>
              </a:rPr>
              <a:t> zgrada </a:t>
            </a:r>
            <a:br>
              <a:rPr lang="hr-HR" sz="2400" b="1" dirty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hr-HR" sz="2400" b="1" dirty="0">
                <a:solidFill>
                  <a:srgbClr val="0070C0"/>
                </a:solidFill>
                <a:latin typeface="Candara" panose="020E0502030303020204" pitchFamily="34" charset="0"/>
              </a:rPr>
              <a:t> 2014. – 2020.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C041-A65C-4A9E-8B13-9EA2D595E87D}" type="slidenum">
              <a:rPr lang="hr-HR" smtClean="0"/>
              <a:t>18</a:t>
            </a:fld>
            <a:endParaRPr lang="hr-HR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zervirano mjesto sadržaja 5"/>
          <p:cNvSpPr>
            <a:spLocks noGrp="1"/>
          </p:cNvSpPr>
          <p:nvPr>
            <p:ph idx="1"/>
          </p:nvPr>
        </p:nvSpPr>
        <p:spPr>
          <a:xfrm>
            <a:off x="251520" y="1484784"/>
            <a:ext cx="7788696" cy="5040560"/>
          </a:xfrm>
        </p:spPr>
        <p:txBody>
          <a:bodyPr>
            <a:normAutofit fontScale="85000" lnSpcReduction="20000"/>
          </a:bodyPr>
          <a:lstStyle/>
          <a:p>
            <a:pPr marL="114300" lvl="0" indent="0">
              <a:lnSpc>
                <a:spcPct val="150000"/>
              </a:lnSpc>
              <a:buClr>
                <a:schemeClr val="tx1">
                  <a:lumMod val="90000"/>
                  <a:lumOff val="10000"/>
                </a:schemeClr>
              </a:buClr>
              <a:buNone/>
            </a:pPr>
            <a:endParaRPr lang="hr-HR" sz="1600" b="1" dirty="0" smtClean="0">
              <a:solidFill>
                <a:schemeClr val="tx1">
                  <a:lumMod val="90000"/>
                  <a:lumOff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24.lipnja 2014. </a:t>
            </a:r>
            <a:r>
              <a:rPr lang="hr-HR" sz="1900" dirty="0">
                <a:latin typeface="Calibri" panose="020F0502020204030204" pitchFamily="34" charset="0"/>
                <a:cs typeface="Calibri" panose="020F0502020204030204" pitchFamily="34" charset="0"/>
              </a:rPr>
              <a:t>Vlada RH donijela Program </a:t>
            </a:r>
            <a:endParaRPr lang="hr-HR" sz="1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SUDIONICI:</a:t>
            </a:r>
          </a:p>
          <a:p>
            <a:pPr>
              <a:lnSpc>
                <a:spcPct val="110000"/>
              </a:lnSpc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MGIPU, FZOEU, upravitelji zgrada, </a:t>
            </a:r>
            <a:b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građani, stambene štedionice i banke</a:t>
            </a:r>
          </a:p>
          <a:p>
            <a:pPr marL="114300" lvl="0" indent="0">
              <a:lnSpc>
                <a:spcPct val="150000"/>
              </a:lnSpc>
              <a:buClr>
                <a:schemeClr val="tx1">
                  <a:lumMod val="90000"/>
                  <a:lumOff val="10000"/>
                </a:schemeClr>
              </a:buClr>
              <a:buNone/>
            </a:pPr>
            <a:r>
              <a:rPr lang="hr-HR" sz="19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CILJEVI:</a:t>
            </a:r>
          </a:p>
          <a:p>
            <a:pPr lvl="0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obnova </a:t>
            </a:r>
            <a:r>
              <a:rPr lang="pl-PL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500 000 m</a:t>
            </a:r>
            <a:r>
              <a:rPr lang="pl-PL" sz="1900" baseline="30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pl-PL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na </a:t>
            </a:r>
            <a:r>
              <a:rPr lang="pl-PL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razini RH </a:t>
            </a:r>
            <a:r>
              <a:rPr lang="pl-PL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godišnje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trošak provedbe programa </a:t>
            </a: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610 milijuna </a:t>
            </a: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kn godišnje,  </a:t>
            </a: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potreban 261,5 milijun </a:t>
            </a: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kn godišnje za subvencioniranje </a:t>
            </a:r>
            <a:endParaRPr lang="hr-HR" sz="1900" b="1" dirty="0">
              <a:solidFill>
                <a:schemeClr val="tx1">
                  <a:lumMod val="90000"/>
                  <a:lumOff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poticanje investicija ukupnog iznosa  preko 3,7 milijardi  kn do 2020. godine</a:t>
            </a:r>
          </a:p>
          <a:p>
            <a:pPr lvl="0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smanjenje izdataka građana za energiju u iznosu </a:t>
            </a: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38 </a:t>
            </a: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milijuna kn </a:t>
            </a: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godišnje</a:t>
            </a:r>
            <a:endParaRPr lang="hr-HR" sz="1900" dirty="0">
              <a:solidFill>
                <a:schemeClr val="tx1">
                  <a:lumMod val="90000"/>
                  <a:lumOff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osiguravanje zaposlenja za </a:t>
            </a: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oko 2300  ljudi godišnje</a:t>
            </a:r>
            <a:endParaRPr lang="hr-HR" sz="1900" dirty="0">
              <a:solidFill>
                <a:schemeClr val="tx1">
                  <a:lumMod val="90000"/>
                  <a:lumOff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povećanje sigurnosti opskrbe </a:t>
            </a: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energijom</a:t>
            </a:r>
            <a:endParaRPr lang="hr-HR" sz="1900" dirty="0">
              <a:solidFill>
                <a:schemeClr val="tx1">
                  <a:lumMod val="90000"/>
                  <a:lumOff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razvoj proizvodne industrije </a:t>
            </a: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(toplinski </a:t>
            </a: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izolacijski materijali, drvna industrija, itd.)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poboljšano </a:t>
            </a: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stanje i povećanje tržišne vrijednosti nekretnina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smanjenje energetskog siromaštva, manje režijske troškove, bolju toplinsku ugodnost, manji prodor buke izvana, manje troškove održavanja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smanjenje emisija CO</a:t>
            </a:r>
            <a:r>
              <a:rPr lang="hr-HR" sz="1900" baseline="-250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preko 62 000 </a:t>
            </a:r>
            <a:r>
              <a:rPr lang="hr-HR" sz="19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tona </a:t>
            </a:r>
            <a:r>
              <a:rPr lang="hr-HR" sz="19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Calibri" pitchFamily="34" charset="0"/>
              </a:rPr>
              <a:t>godišnje</a:t>
            </a:r>
            <a:endParaRPr lang="hr-HR" sz="1900" dirty="0">
              <a:solidFill>
                <a:schemeClr val="tx1">
                  <a:lumMod val="90000"/>
                  <a:lumOff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Slika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376" y="1587082"/>
            <a:ext cx="2980944" cy="1828800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7" name="TekstniOkvir 6"/>
          <p:cNvSpPr txBox="1"/>
          <p:nvPr/>
        </p:nvSpPr>
        <p:spPr>
          <a:xfrm>
            <a:off x="6732240" y="3212976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smtClean="0">
                <a:solidFill>
                  <a:schemeClr val="bg1">
                    <a:lumMod val="75000"/>
                  </a:schemeClr>
                </a:solidFill>
              </a:rPr>
              <a:t>Izvor: web</a:t>
            </a:r>
            <a:endParaRPr lang="hr-HR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12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676778"/>
            <a:ext cx="7620000" cy="720080"/>
          </a:xfrm>
        </p:spPr>
        <p:txBody>
          <a:bodyPr>
            <a:normAutofit fontScale="90000"/>
          </a:bodyPr>
          <a:lstStyle/>
          <a:p>
            <a:r>
              <a:rPr lang="hr-HR" sz="2400" b="1" dirty="0" smtClean="0">
                <a:latin typeface="+mj-lt"/>
              </a:rPr>
              <a:t> </a:t>
            </a:r>
            <a:r>
              <a:rPr lang="hr-HR" sz="2400" b="1" dirty="0">
                <a:solidFill>
                  <a:srgbClr val="0070C0"/>
                </a:solidFill>
                <a:latin typeface="Candara" panose="020E0502030303020204" pitchFamily="34" charset="0"/>
              </a:rPr>
              <a:t>Shema </a:t>
            </a:r>
            <a: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provedbe  energetske  obnove </a:t>
            </a:r>
            <a:r>
              <a:rPr lang="hr-HR" sz="2400" b="1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višestambenih</a:t>
            </a:r>
            <a: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zgrada 2014-2015</a:t>
            </a:r>
            <a:endParaRPr lang="hr-HR" sz="24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C041-A65C-4A9E-8B13-9EA2D595E87D}" type="slidenum">
              <a:rPr lang="hr-HR" smtClean="0"/>
              <a:t>19</a:t>
            </a:fld>
            <a:endParaRPr lang="hr-HR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idx="1"/>
            <p:extLst/>
          </p:nvPr>
        </p:nvGraphicFramePr>
        <p:xfrm>
          <a:off x="409538" y="1274016"/>
          <a:ext cx="7670428" cy="467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Zaobljeni pravokutnik 9"/>
          <p:cNvSpPr/>
          <p:nvPr/>
        </p:nvSpPr>
        <p:spPr>
          <a:xfrm>
            <a:off x="2913806" y="1369936"/>
            <a:ext cx="2000250" cy="600075"/>
          </a:xfrm>
          <a:prstGeom prst="roundRect">
            <a:avLst/>
          </a:prstGeom>
          <a:solidFill>
            <a:srgbClr val="6699FF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5000"/>
              </a:lnSpc>
              <a:spcBef>
                <a:spcPts val="45"/>
              </a:spcBef>
              <a:spcAft>
                <a:spcPts val="0"/>
              </a:spcAft>
            </a:pPr>
            <a:r>
              <a:rPr lang="hr-HR" sz="1400" dirty="0" smtClean="0">
                <a:effectLst/>
                <a:ea typeface="Calibri"/>
                <a:cs typeface="Times New Roman"/>
              </a:rPr>
              <a:t>MGIPU</a:t>
            </a:r>
            <a:endParaRPr lang="hr-HR" sz="1100" dirty="0">
              <a:effectLst/>
              <a:ea typeface="Calibri"/>
              <a:cs typeface="Times New Roman"/>
            </a:endParaRPr>
          </a:p>
        </p:txBody>
      </p:sp>
      <p:sp>
        <p:nvSpPr>
          <p:cNvPr id="11" name="Savijena strelica 10"/>
          <p:cNvSpPr/>
          <p:nvPr/>
        </p:nvSpPr>
        <p:spPr>
          <a:xfrm rot="5400000">
            <a:off x="5035341" y="1519796"/>
            <a:ext cx="419100" cy="471170"/>
          </a:xfrm>
          <a:prstGeom prst="bent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r-HR"/>
          </a:p>
        </p:txBody>
      </p:sp>
      <p:sp>
        <p:nvSpPr>
          <p:cNvPr id="12" name="Strelica lijevo-gore 11"/>
          <p:cNvSpPr/>
          <p:nvPr/>
        </p:nvSpPr>
        <p:spPr>
          <a:xfrm rot="10800000">
            <a:off x="2021607" y="1662036"/>
            <a:ext cx="533400" cy="428625"/>
          </a:xfrm>
          <a:prstGeom prst="leftUp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r-HR"/>
          </a:p>
        </p:txBody>
      </p:sp>
      <p:sp>
        <p:nvSpPr>
          <p:cNvPr id="13" name="Strelica gore-dolje 12"/>
          <p:cNvSpPr/>
          <p:nvPr/>
        </p:nvSpPr>
        <p:spPr>
          <a:xfrm>
            <a:off x="3816721" y="1961430"/>
            <a:ext cx="142875" cy="428625"/>
          </a:xfrm>
          <a:prstGeom prst="upDown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r-HR"/>
          </a:p>
        </p:txBody>
      </p:sp>
      <p:sp>
        <p:nvSpPr>
          <p:cNvPr id="14" name="Tekstni okvir 14"/>
          <p:cNvSpPr txBox="1"/>
          <p:nvPr/>
        </p:nvSpPr>
        <p:spPr>
          <a:xfrm>
            <a:off x="5451643" y="1512493"/>
            <a:ext cx="876300" cy="4857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5000"/>
              </a:lnSpc>
              <a:spcBef>
                <a:spcPts val="45"/>
              </a:spcBef>
              <a:spcAft>
                <a:spcPts val="0"/>
              </a:spcAft>
            </a:pPr>
            <a:r>
              <a:rPr lang="hr-HR" sz="900" dirty="0">
                <a:effectLst/>
                <a:ea typeface="Calibri"/>
                <a:cs typeface="Times New Roman"/>
              </a:rPr>
              <a:t>informacije i promocija</a:t>
            </a:r>
            <a:endParaRPr lang="hr-HR" sz="1100" dirty="0">
              <a:effectLst/>
              <a:ea typeface="Calibri"/>
              <a:cs typeface="Times New Roman"/>
            </a:endParaRPr>
          </a:p>
        </p:txBody>
      </p:sp>
      <p:sp>
        <p:nvSpPr>
          <p:cNvPr id="15" name="Tekstni okvir 15"/>
          <p:cNvSpPr txBox="1"/>
          <p:nvPr/>
        </p:nvSpPr>
        <p:spPr>
          <a:xfrm>
            <a:off x="2275980" y="1970011"/>
            <a:ext cx="876300" cy="4857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5000"/>
              </a:lnSpc>
              <a:spcBef>
                <a:spcPts val="45"/>
              </a:spcBef>
              <a:spcAft>
                <a:spcPts val="0"/>
              </a:spcAft>
            </a:pPr>
            <a:r>
              <a:rPr lang="hr-HR" sz="900" dirty="0">
                <a:effectLst/>
                <a:ea typeface="Calibri"/>
                <a:cs typeface="Times New Roman"/>
              </a:rPr>
              <a:t>informacije i podaci</a:t>
            </a:r>
            <a:endParaRPr lang="hr-HR" sz="1100" dirty="0">
              <a:effectLst/>
              <a:ea typeface="Calibri"/>
              <a:cs typeface="Times New Roman"/>
            </a:endParaRPr>
          </a:p>
        </p:txBody>
      </p:sp>
      <p:sp>
        <p:nvSpPr>
          <p:cNvPr id="19" name="Tekstni okvir 8"/>
          <p:cNvSpPr txBox="1"/>
          <p:nvPr/>
        </p:nvSpPr>
        <p:spPr>
          <a:xfrm>
            <a:off x="2348508" y="2504704"/>
            <a:ext cx="495300" cy="135748"/>
          </a:xfrm>
          <a:prstGeom prst="rect">
            <a:avLst/>
          </a:prstGeom>
          <a:solidFill>
            <a:srgbClr val="33CCCC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5000"/>
              </a:lnSpc>
              <a:spcBef>
                <a:spcPts val="45"/>
              </a:spcBef>
              <a:spcAft>
                <a:spcPts val="0"/>
              </a:spcAft>
            </a:pPr>
            <a:r>
              <a:rPr lang="hr-HR" sz="900" dirty="0">
                <a:effectLst/>
                <a:ea typeface="Calibri"/>
                <a:cs typeface="Times New Roman"/>
              </a:rPr>
              <a:t>novac</a:t>
            </a:r>
            <a:endParaRPr lang="hr-HR" sz="1100" dirty="0">
              <a:effectLst/>
              <a:ea typeface="Calibri"/>
              <a:cs typeface="Times New Roman"/>
            </a:endParaRPr>
          </a:p>
        </p:txBody>
      </p:sp>
      <p:sp>
        <p:nvSpPr>
          <p:cNvPr id="20" name="Tekstni okvir 9"/>
          <p:cNvSpPr txBox="1"/>
          <p:nvPr/>
        </p:nvSpPr>
        <p:spPr>
          <a:xfrm>
            <a:off x="5108171" y="2492896"/>
            <a:ext cx="495300" cy="2762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5000"/>
              </a:lnSpc>
              <a:spcBef>
                <a:spcPts val="45"/>
              </a:spcBef>
              <a:spcAft>
                <a:spcPts val="0"/>
              </a:spcAft>
            </a:pPr>
            <a:r>
              <a:rPr lang="hr-HR" sz="900" dirty="0">
                <a:effectLst/>
                <a:ea typeface="Calibri"/>
                <a:cs typeface="Times New Roman"/>
              </a:rPr>
              <a:t>novac</a:t>
            </a:r>
            <a:endParaRPr lang="hr-HR" sz="1100" dirty="0">
              <a:effectLst/>
              <a:ea typeface="Calibri"/>
              <a:cs typeface="Times New Roman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niOkvir 2"/>
          <p:cNvSpPr txBox="1"/>
          <p:nvPr/>
        </p:nvSpPr>
        <p:spPr>
          <a:xfrm>
            <a:off x="827584" y="24115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FZOEU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3419872" y="245578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Upravitelj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6316511" y="244634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Građani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6156176" y="3430741"/>
            <a:ext cx="12545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1200" b="1" dirty="0">
                <a:solidFill>
                  <a:schemeClr val="bg1"/>
                </a:solidFill>
              </a:rPr>
              <a:t>• Odabir mjera </a:t>
            </a:r>
          </a:p>
          <a:p>
            <a:pPr lvl="0"/>
            <a:r>
              <a:rPr lang="hr-HR" sz="1200" b="1" dirty="0">
                <a:solidFill>
                  <a:schemeClr val="bg1"/>
                </a:solidFill>
              </a:rPr>
              <a:t>   uz suglasnost     </a:t>
            </a:r>
          </a:p>
          <a:p>
            <a:pPr lvl="0"/>
            <a:r>
              <a:rPr lang="hr-HR" sz="1200" b="1" dirty="0">
                <a:solidFill>
                  <a:schemeClr val="bg1"/>
                </a:solidFill>
              </a:rPr>
              <a:t>   </a:t>
            </a:r>
            <a:r>
              <a:rPr lang="hr-HR" sz="1200" b="1" dirty="0" smtClean="0">
                <a:solidFill>
                  <a:schemeClr val="bg1"/>
                </a:solidFill>
              </a:rPr>
              <a:t>suvlasnika</a:t>
            </a:r>
          </a:p>
          <a:p>
            <a:pPr lvl="0"/>
            <a:r>
              <a:rPr lang="hr-HR" sz="1200" b="1" dirty="0" smtClean="0">
                <a:solidFill>
                  <a:schemeClr val="bg1"/>
                </a:solidFill>
              </a:rPr>
              <a:t>        </a:t>
            </a:r>
            <a:endParaRPr lang="hr-H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8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387" y="3854710"/>
            <a:ext cx="4211960" cy="2402886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396552" y="548680"/>
            <a:ext cx="8229600" cy="936104"/>
          </a:xfrm>
        </p:spPr>
        <p:txBody>
          <a:bodyPr>
            <a:normAutofit/>
          </a:bodyPr>
          <a:lstStyle/>
          <a:p>
            <a:r>
              <a:rPr lang="hr-HR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EU ciljevi 2030.</a:t>
            </a:r>
            <a:endParaRPr lang="hr-HR" sz="3200" dirty="0">
              <a:solidFill>
                <a:schemeClr val="tx2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ravokutnik 13"/>
          <p:cNvSpPr/>
          <p:nvPr/>
        </p:nvSpPr>
        <p:spPr>
          <a:xfrm>
            <a:off x="179512" y="1916832"/>
            <a:ext cx="91450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sz="2000" dirty="0" smtClean="0">
                <a:latin typeface="Candara" panose="020E0502030303020204" pitchFamily="34" charset="0"/>
                <a:cs typeface="Arial" pitchFamily="34" charset="0"/>
              </a:rPr>
              <a:t>U okviru klimatske i  energetske politike do 2030.  utvrđene su ambiciozne obaveze </a:t>
            </a:r>
          </a:p>
          <a:p>
            <a:pPr>
              <a:buClr>
                <a:schemeClr val="bg2">
                  <a:lumMod val="10000"/>
                </a:schemeClr>
              </a:buClr>
              <a:defRPr/>
            </a:pPr>
            <a:endParaRPr lang="hr-HR" sz="2000" dirty="0" smtClean="0">
              <a:latin typeface="Candara" panose="020E0502030303020204" pitchFamily="34" charset="0"/>
              <a:cs typeface="Arial" pitchFamily="34" charset="0"/>
            </a:endParaRPr>
          </a:p>
          <a:p>
            <a:pPr marL="285750" indent="-285750"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sz="2000" dirty="0" smtClean="0">
                <a:latin typeface="Candara" panose="020E0502030303020204" pitchFamily="34" charset="0"/>
                <a:cs typeface="Arial" pitchFamily="34" charset="0"/>
              </a:rPr>
              <a:t> Smanjenja </a:t>
            </a:r>
            <a:r>
              <a:rPr lang="hr-HR" sz="2000" dirty="0">
                <a:latin typeface="Candara" panose="020E0502030303020204" pitchFamily="34" charset="0"/>
                <a:cs typeface="Arial" pitchFamily="34" charset="0"/>
              </a:rPr>
              <a:t>emisije stakleničkih </a:t>
            </a:r>
            <a:r>
              <a:rPr lang="hr-HR" sz="2000" dirty="0" smtClean="0">
                <a:latin typeface="Candara" panose="020E0502030303020204" pitchFamily="34" charset="0"/>
                <a:cs typeface="Arial" pitchFamily="34" charset="0"/>
              </a:rPr>
              <a:t>plinova najmanje  40%   </a:t>
            </a:r>
            <a:r>
              <a:rPr lang="hr-HR" sz="2000" dirty="0" smtClean="0">
                <a:solidFill>
                  <a:schemeClr val="accent3">
                    <a:lumMod val="75000"/>
                  </a:schemeClr>
                </a:solidFill>
                <a:latin typeface="Candara" panose="020E0502030303020204" pitchFamily="34" charset="0"/>
                <a:cs typeface="Arial" pitchFamily="34" charset="0"/>
              </a:rPr>
              <a:t>(usporedba </a:t>
            </a:r>
            <a:r>
              <a:rPr lang="hr-HR" sz="2000" dirty="0">
                <a:solidFill>
                  <a:schemeClr val="accent3">
                    <a:lumMod val="75000"/>
                  </a:schemeClr>
                </a:solidFill>
                <a:latin typeface="Candara" panose="020E0502030303020204" pitchFamily="34" charset="0"/>
                <a:cs typeface="Arial" pitchFamily="34" charset="0"/>
              </a:rPr>
              <a:t>s 1990</a:t>
            </a:r>
            <a:r>
              <a:rPr lang="hr-HR" sz="2000" dirty="0" smtClean="0">
                <a:solidFill>
                  <a:schemeClr val="accent3">
                    <a:lumMod val="75000"/>
                  </a:schemeClr>
                </a:solidFill>
                <a:latin typeface="Candara" panose="020E0502030303020204" pitchFamily="34" charset="0"/>
                <a:cs typeface="Arial" pitchFamily="34" charset="0"/>
              </a:rPr>
              <a:t>.)</a:t>
            </a:r>
            <a:r>
              <a:rPr lang="hr-HR" sz="2000" dirty="0" smtClean="0">
                <a:latin typeface="Candara" panose="020E0502030303020204" pitchFamily="34" charset="0"/>
                <a:cs typeface="Arial" pitchFamily="34" charset="0"/>
              </a:rPr>
              <a:t/>
            </a:r>
            <a:br>
              <a:rPr lang="hr-HR" sz="2000" dirty="0" smtClean="0">
                <a:latin typeface="Candara" panose="020E0502030303020204" pitchFamily="34" charset="0"/>
                <a:cs typeface="Arial" pitchFamily="34" charset="0"/>
              </a:rPr>
            </a:br>
            <a:endParaRPr lang="hr-HR" sz="2000" dirty="0" smtClean="0">
              <a:latin typeface="Candara" panose="020E0502030303020204" pitchFamily="34" charset="0"/>
              <a:cs typeface="Arial" pitchFamily="34" charset="0"/>
            </a:endParaRPr>
          </a:p>
          <a:p>
            <a:pPr marL="285750" indent="-285750"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sz="2000" dirty="0" smtClean="0">
                <a:latin typeface="Candara" panose="020E0502030303020204" pitchFamily="34" charset="0"/>
                <a:cs typeface="Arial" pitchFamily="34" charset="0"/>
              </a:rPr>
              <a:t>Povećanje udjela OIE za najmanje 27%</a:t>
            </a:r>
          </a:p>
          <a:p>
            <a:pPr marL="285750" indent="-285750"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endParaRPr lang="hr-HR" sz="2000" dirty="0" smtClean="0">
              <a:latin typeface="Candara" panose="020E0502030303020204" pitchFamily="34" charset="0"/>
              <a:cs typeface="Arial" pitchFamily="34" charset="0"/>
            </a:endParaRPr>
          </a:p>
          <a:p>
            <a:pPr marL="285750" indent="-285750"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sz="2000" dirty="0" smtClean="0">
                <a:latin typeface="Candara" panose="020E0502030303020204" pitchFamily="34" charset="0"/>
                <a:cs typeface="Arial" pitchFamily="34" charset="0"/>
              </a:rPr>
              <a:t>Ušteda energije od najmanje 27% (30%) </a:t>
            </a:r>
          </a:p>
          <a:p>
            <a:pPr marL="285750" indent="-285750"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endParaRPr lang="hr-HR" sz="2000" dirty="0">
              <a:latin typeface="Candara" panose="020E0502030303020204" pitchFamily="34" charset="0"/>
              <a:cs typeface="Arial" pitchFamily="34" charset="0"/>
            </a:endParaRPr>
          </a:p>
          <a:p>
            <a:pPr marL="285750" lvl="1" indent="-285750">
              <a:buClr>
                <a:schemeClr val="bg1">
                  <a:lumMod val="60000"/>
                  <a:lumOff val="40000"/>
                </a:schemeClr>
              </a:buClr>
              <a:buFont typeface="Wingdings" pitchFamily="2" charset="2"/>
              <a:buChar char="¥"/>
              <a:defRPr/>
            </a:pP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15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229200"/>
            <a:ext cx="3920895" cy="20958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C041-A65C-4A9E-8B13-9EA2D595E87D}" type="slidenum">
              <a:rPr lang="hr-HR" smtClean="0"/>
              <a:pPr/>
              <a:t>20</a:t>
            </a:fld>
            <a:endParaRPr lang="hr-HR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-18231" y="1124744"/>
            <a:ext cx="7860704" cy="4968552"/>
          </a:xfrm>
        </p:spPr>
        <p:txBody>
          <a:bodyPr>
            <a:noAutofit/>
          </a:bodyPr>
          <a:lstStyle/>
          <a:p>
            <a:pPr marL="444500" indent="103188">
              <a:buClr>
                <a:srgbClr val="0070C0"/>
              </a:buClr>
              <a:buFont typeface="Wingdings" panose="05000000000000000000" pitchFamily="2" charset="2"/>
              <a:buChar char="à"/>
              <a:tabLst>
                <a:tab pos="444500" algn="l"/>
              </a:tabLst>
            </a:pP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31. listopada 2013. Vlada RH usvojila </a:t>
            </a:r>
            <a:r>
              <a:rPr lang="hr-HR" sz="1800" dirty="0">
                <a:latin typeface="Calibri" panose="020F0502020204030204" pitchFamily="34" charset="0"/>
                <a:cs typeface="Calibri" panose="020F0502020204030204" pitchFamily="34" charset="0"/>
              </a:rPr>
              <a:t>Program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Bez </a:t>
            </a:r>
            <a:r>
              <a:rPr lang="hr-HR" sz="1800" dirty="0">
                <a:latin typeface="Calibri" panose="020F0502020204030204" pitchFamily="34" charset="0"/>
                <a:cs typeface="Calibri" panose="020F0502020204030204" pitchFamily="34" charset="0"/>
              </a:rPr>
              <a:t>dodatnog trošenja proračunskih sredstava države cjelovito obnoviti  </a:t>
            </a: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b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zgrade  </a:t>
            </a:r>
            <a:r>
              <a:rPr lang="hr-HR" sz="1800" dirty="0">
                <a:latin typeface="Calibri" panose="020F0502020204030204" pitchFamily="34" charset="0"/>
                <a:cs typeface="Calibri" panose="020F0502020204030204" pitchFamily="34" charset="0"/>
              </a:rPr>
              <a:t>javnog </a:t>
            </a: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sektora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Ispuniti zahtjeve  iz Direktivi </a:t>
            </a:r>
            <a:r>
              <a:rPr lang="hr-HR" sz="1800" dirty="0">
                <a:latin typeface="Calibri" panose="020F0502020204030204" pitchFamily="34" charset="0"/>
                <a:cs typeface="Calibri" panose="020F0502020204030204" pitchFamily="34" charset="0"/>
              </a:rPr>
              <a:t>2012/27/EU Europskog parlamenta i  Vijeća  </a:t>
            </a: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od </a:t>
            </a:r>
            <a:r>
              <a:rPr lang="hr-HR" sz="1800" dirty="0">
                <a:latin typeface="Calibri" panose="020F0502020204030204" pitchFamily="34" charset="0"/>
                <a:cs typeface="Calibri" panose="020F0502020204030204" pitchFamily="34" charset="0"/>
              </a:rPr>
              <a:t>25. listopada 2012</a:t>
            </a: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 vezan na obnovu zgrada centralne vlasti</a:t>
            </a:r>
            <a:endParaRPr lang="hr-HR" sz="1800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Ugovoriti i realizirati cjelovitu obnovu 200 zgrada javnog sektora, korisne  </a:t>
            </a:r>
            <a:b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površine oko 420 000 m</a:t>
            </a:r>
            <a:r>
              <a:rPr lang="hr-HR" sz="1800" baseline="30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2</a:t>
            </a:r>
            <a:endParaRPr lang="hr-HR" sz="1800" dirty="0" smtClean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Smanjiti potrošnju energije u obnovljenim zgradama za 30 - 60% odnosno  </a:t>
            </a:r>
            <a:b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za oko 150 </a:t>
            </a:r>
            <a:r>
              <a:rPr lang="hr-HR" sz="1800" dirty="0" err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kwh</a:t>
            </a:r>
            <a: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/m</a:t>
            </a:r>
            <a:r>
              <a:rPr lang="hr-HR" sz="1800" baseline="30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2</a:t>
            </a:r>
            <a: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godišnje 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Smanjiti emisiju CO</a:t>
            </a:r>
            <a:r>
              <a:rPr lang="hr-HR" sz="1800" baseline="-25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2</a:t>
            </a:r>
            <a: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za približno 20 500 t godišnje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Pokrenuti investicije u iznosu od približno 400 milijuna kn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Potaknuti  </a:t>
            </a:r>
            <a:r>
              <a:rPr lang="hr-HR" sz="1800" dirty="0">
                <a:latin typeface="Calibri" panose="020F0502020204030204" pitchFamily="34" charset="0"/>
                <a:cs typeface="Calibri" panose="020F0502020204030204" pitchFamily="34" charset="0"/>
              </a:rPr>
              <a:t>razvoj domaćeg ESCO tržišta, nastanak i tržišno jačanje novih </a:t>
            </a: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tvrtki </a:t>
            </a:r>
            <a:r>
              <a:rPr lang="hr-HR" sz="1800" dirty="0">
                <a:latin typeface="Calibri" panose="020F0502020204030204" pitchFamily="34" charset="0"/>
                <a:cs typeface="Calibri" panose="020F0502020204030204" pitchFamily="34" charset="0"/>
              </a:rPr>
              <a:t>specijaliziranih za pružanje energetskih </a:t>
            </a: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usluga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Osigurati dovesti do povećanja standarda korištenja javnih zgrada </a:t>
            </a:r>
            <a:b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hr-HR" sz="18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stvaranjem  ugodnijeg i zdravijeg okružja za građane</a:t>
            </a:r>
            <a:endParaRPr lang="hr-HR" sz="2400" b="1" dirty="0" smtClean="0">
              <a:latin typeface="+mn-lt"/>
            </a:endParaRPr>
          </a:p>
          <a:p>
            <a:pPr>
              <a:buNone/>
            </a:pPr>
            <a:endParaRPr lang="hr-HR" sz="1600" b="1" dirty="0">
              <a:latin typeface="+mn-lt"/>
            </a:endParaRPr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258788" y="404664"/>
            <a:ext cx="7860704" cy="792088"/>
          </a:xfrm>
        </p:spPr>
        <p:txBody>
          <a:bodyPr>
            <a:normAutofit fontScale="90000"/>
          </a:bodyPr>
          <a:lstStyle/>
          <a:p>
            <a:r>
              <a:rPr lang="hr-HR" sz="2400" b="1" dirty="0">
                <a:solidFill>
                  <a:srgbClr val="0070C0"/>
                </a:solidFill>
                <a:latin typeface="Candara" panose="020E0502030303020204" pitchFamily="34" charset="0"/>
              </a:rPr>
              <a:t>Program energetske obnove zgrada javnog  sektora  </a:t>
            </a:r>
            <a: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/>
            </a:r>
            <a:b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hr-HR" sz="2400" b="1" dirty="0">
                <a:solidFill>
                  <a:srgbClr val="0070C0"/>
                </a:solidFill>
                <a:latin typeface="Candara" panose="020E0502030303020204" pitchFamily="34" charset="0"/>
              </a:rPr>
              <a:t>2014. </a:t>
            </a:r>
            <a: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–2015</a:t>
            </a:r>
            <a:r>
              <a:rPr lang="hr-HR" sz="2400" b="1" dirty="0">
                <a:solidFill>
                  <a:srgbClr val="0070C0"/>
                </a:solidFill>
                <a:latin typeface="Candara" panose="020E0502030303020204" pitchFamily="34" charset="0"/>
              </a:rPr>
              <a:t>.</a:t>
            </a:r>
            <a:endParaRPr lang="vi-VN" sz="2400" b="1" dirty="0">
              <a:solidFill>
                <a:srgbClr val="78271A"/>
              </a:solidFill>
              <a:latin typeface="Candara" panose="020E0502030303020204" pitchFamily="34" charset="0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3510136" y="6603640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smtClean="0">
                <a:solidFill>
                  <a:schemeClr val="bg1">
                    <a:lumMod val="75000"/>
                  </a:schemeClr>
                </a:solidFill>
              </a:rPr>
              <a:t>Izvor: web</a:t>
            </a:r>
            <a:endParaRPr lang="hr-HR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91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C041-A65C-4A9E-8B13-9EA2D595E87D}" type="slidenum">
              <a:rPr lang="hr-HR" smtClean="0"/>
              <a:pPr/>
              <a:t>21</a:t>
            </a:fld>
            <a:endParaRPr lang="hr-HR"/>
          </a:p>
        </p:txBody>
      </p:sp>
      <p:graphicFrame>
        <p:nvGraphicFramePr>
          <p:cNvPr id="7" name="Dijagram 6"/>
          <p:cNvGraphicFramePr/>
          <p:nvPr>
            <p:extLst/>
          </p:nvPr>
        </p:nvGraphicFramePr>
        <p:xfrm>
          <a:off x="1360151" y="660248"/>
          <a:ext cx="5519936" cy="3957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kstniOkvir 7"/>
          <p:cNvSpPr txBox="1"/>
          <p:nvPr/>
        </p:nvSpPr>
        <p:spPr>
          <a:xfrm>
            <a:off x="3662352" y="1268760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hr-HR" sz="1000" dirty="0" smtClean="0">
                <a:cs typeface="Arial" pitchFamily="34" charset="0"/>
              </a:rPr>
              <a:t>izrada Programa</a:t>
            </a:r>
            <a:endParaRPr lang="hr-HR" sz="1000" dirty="0">
              <a:cs typeface="Arial" pitchFamily="34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3572272" y="2153941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>
                <a:cs typeface="Arial" pitchFamily="34" charset="0"/>
              </a:rPr>
              <a:t>d</a:t>
            </a:r>
            <a:r>
              <a:rPr lang="hr-HR" sz="1000" dirty="0" smtClean="0">
                <a:cs typeface="Arial" pitchFamily="34" charset="0"/>
              </a:rPr>
              <a:t>onosi Program</a:t>
            </a:r>
            <a:endParaRPr lang="hr-HR" sz="1000" dirty="0">
              <a:cs typeface="Arial" pitchFamily="34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3469806" y="3029754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hr-HR" sz="1000" dirty="0">
                <a:cs typeface="Arial" pitchFamily="34" charset="0"/>
              </a:rPr>
              <a:t>provedba</a:t>
            </a:r>
            <a:r>
              <a:rPr lang="hr-HR" sz="1200" dirty="0">
                <a:cs typeface="Arial" pitchFamily="34" charset="0"/>
              </a:rPr>
              <a:t> </a:t>
            </a:r>
            <a:r>
              <a:rPr lang="hr-HR" sz="1000" dirty="0">
                <a:cs typeface="Arial" pitchFamily="34" charset="0"/>
              </a:rPr>
              <a:t>Programa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1547665" y="4010669"/>
            <a:ext cx="15763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r-HR" sz="900" dirty="0" smtClean="0">
                <a:cs typeface="Arial" pitchFamily="34" charset="0"/>
              </a:rPr>
              <a:t>NEU</a:t>
            </a:r>
            <a:endParaRPr lang="hr-HR" sz="900" dirty="0">
              <a:cs typeface="Arial" pitchFamily="34" charset="0"/>
            </a:endParaRPr>
          </a:p>
        </p:txBody>
      </p:sp>
      <p:grpSp>
        <p:nvGrpSpPr>
          <p:cNvPr id="17" name="Grupa 16"/>
          <p:cNvGrpSpPr/>
          <p:nvPr/>
        </p:nvGrpSpPr>
        <p:grpSpPr>
          <a:xfrm>
            <a:off x="3359274" y="5089549"/>
            <a:ext cx="1421738" cy="272634"/>
            <a:chOff x="4536502" y="3867820"/>
            <a:chExt cx="1421738" cy="272634"/>
          </a:xfrm>
        </p:grpSpPr>
        <p:sp>
          <p:nvSpPr>
            <p:cNvPr id="18" name="Pravokutnik 17"/>
            <p:cNvSpPr/>
            <p:nvPr/>
          </p:nvSpPr>
          <p:spPr>
            <a:xfrm>
              <a:off x="4536502" y="3867820"/>
              <a:ext cx="1421738" cy="272634"/>
            </a:xfrm>
            <a:prstGeom prst="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Pravokutnik 18"/>
            <p:cNvSpPr/>
            <p:nvPr/>
          </p:nvSpPr>
          <p:spPr>
            <a:xfrm>
              <a:off x="4536502" y="3867820"/>
              <a:ext cx="1421738" cy="2726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3180" tIns="10795" rIns="43180" bIns="10795" numCol="1" spcCol="1270" anchor="ctr" anchorCtr="0">
              <a:noAutofit/>
            </a:bodyPr>
            <a:lstStyle/>
            <a:p>
              <a:pPr lvl="0" algn="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r-HR" sz="1700" kern="1200"/>
            </a:p>
          </p:txBody>
        </p:sp>
      </p:grpSp>
      <p:sp>
        <p:nvSpPr>
          <p:cNvPr id="23" name="TekstniOkvir 22"/>
          <p:cNvSpPr txBox="1"/>
          <p:nvPr/>
        </p:nvSpPr>
        <p:spPr>
          <a:xfrm>
            <a:off x="3419872" y="4948867"/>
            <a:ext cx="1421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PEU</a:t>
            </a:r>
            <a:endParaRPr lang="hr-HR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494" y="5776582"/>
            <a:ext cx="2206908" cy="921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Pravokutnik 24"/>
          <p:cNvSpPr/>
          <p:nvPr/>
        </p:nvSpPr>
        <p:spPr>
          <a:xfrm>
            <a:off x="3242320" y="4802202"/>
            <a:ext cx="1584176" cy="576064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hr-HR" sz="1200" dirty="0">
                <a:cs typeface="Arial" pitchFamily="34" charset="0"/>
              </a:rPr>
              <a:t>ESCO</a:t>
            </a:r>
            <a:r>
              <a:rPr lang="hr-H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200" dirty="0">
                <a:cs typeface="Arial" pitchFamily="34" charset="0"/>
              </a:rPr>
              <a:t>tvrtke</a:t>
            </a:r>
          </a:p>
        </p:txBody>
      </p:sp>
      <p:grpSp>
        <p:nvGrpSpPr>
          <p:cNvPr id="26" name="Grupa 25"/>
          <p:cNvGrpSpPr/>
          <p:nvPr/>
        </p:nvGrpSpPr>
        <p:grpSpPr>
          <a:xfrm>
            <a:off x="3511674" y="5241949"/>
            <a:ext cx="1421738" cy="272634"/>
            <a:chOff x="4536502" y="3867820"/>
            <a:chExt cx="1421738" cy="272634"/>
          </a:xfrm>
          <a:solidFill>
            <a:srgbClr val="FFCC66"/>
          </a:solidFill>
        </p:grpSpPr>
        <p:sp>
          <p:nvSpPr>
            <p:cNvPr id="27" name="Pravokutnik 26"/>
            <p:cNvSpPr/>
            <p:nvPr/>
          </p:nvSpPr>
          <p:spPr>
            <a:xfrm>
              <a:off x="4536502" y="3867820"/>
              <a:ext cx="1421738" cy="272634"/>
            </a:xfrm>
            <a:prstGeom prst="rect">
              <a:avLst/>
            </a:prstGeom>
            <a:grp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Pravokutnik 27"/>
            <p:cNvSpPr/>
            <p:nvPr/>
          </p:nvSpPr>
          <p:spPr>
            <a:xfrm>
              <a:off x="4536502" y="3867820"/>
              <a:ext cx="1421738" cy="27263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3180" tIns="10795" rIns="43180" bIns="10795" numCol="1" spcCol="1270" anchor="ctr" anchorCtr="0">
              <a:noAutofit/>
            </a:bodyPr>
            <a:lstStyle/>
            <a:p>
              <a:pPr lvl="0" algn="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r-HR" sz="1700" kern="1200"/>
            </a:p>
          </p:txBody>
        </p:sp>
      </p:grpSp>
      <p:sp>
        <p:nvSpPr>
          <p:cNvPr id="29" name="TekstniOkvir 28"/>
          <p:cNvSpPr txBox="1"/>
          <p:nvPr/>
        </p:nvSpPr>
        <p:spPr>
          <a:xfrm>
            <a:off x="3666881" y="5241949"/>
            <a:ext cx="927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cs typeface="Arial" pitchFamily="34" charset="0"/>
              </a:rPr>
              <a:t>PEU</a:t>
            </a:r>
          </a:p>
        </p:txBody>
      </p:sp>
      <p:sp>
        <p:nvSpPr>
          <p:cNvPr id="32" name="Urezana strelica udesno 31"/>
          <p:cNvSpPr/>
          <p:nvPr/>
        </p:nvSpPr>
        <p:spPr>
          <a:xfrm flipH="1">
            <a:off x="4963244" y="4773353"/>
            <a:ext cx="2515369" cy="429399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4" name="TekstniOkvir 33"/>
          <p:cNvSpPr txBox="1"/>
          <p:nvPr/>
        </p:nvSpPr>
        <p:spPr>
          <a:xfrm>
            <a:off x="5102511" y="4864941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hr-HR" sz="1000" dirty="0">
                <a:latin typeface="Arial" pitchFamily="34" charset="0"/>
                <a:cs typeface="Arial" pitchFamily="34" charset="0"/>
              </a:rPr>
              <a:t>FZOEU - sufinancira Program</a:t>
            </a:r>
            <a:endParaRPr lang="hr-HR" sz="1000" dirty="0">
              <a:cs typeface="Arial" pitchFamily="34" charset="0"/>
            </a:endParaRPr>
          </a:p>
        </p:txBody>
      </p:sp>
      <p:cxnSp>
        <p:nvCxnSpPr>
          <p:cNvPr id="2051" name="Ravni poveznik 2050"/>
          <p:cNvCxnSpPr/>
          <p:nvPr/>
        </p:nvCxnSpPr>
        <p:spPr>
          <a:xfrm>
            <a:off x="2102644" y="4448274"/>
            <a:ext cx="3816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3" name="Ravni poveznik 2052"/>
          <p:cNvCxnSpPr/>
          <p:nvPr/>
        </p:nvCxnSpPr>
        <p:spPr>
          <a:xfrm flipV="1">
            <a:off x="2123728" y="4270795"/>
            <a:ext cx="0" cy="166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Ravni poveznik 2056"/>
          <p:cNvCxnSpPr/>
          <p:nvPr/>
        </p:nvCxnSpPr>
        <p:spPr>
          <a:xfrm flipV="1">
            <a:off x="5948870" y="4205615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0" name="Ravni poveznik 2059"/>
          <p:cNvCxnSpPr/>
          <p:nvPr/>
        </p:nvCxnSpPr>
        <p:spPr>
          <a:xfrm>
            <a:off x="4034408" y="422108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73" name="Ravni poveznik 2072"/>
          <p:cNvCxnSpPr>
            <a:endCxn id="25" idx="0"/>
          </p:cNvCxnSpPr>
          <p:nvPr/>
        </p:nvCxnSpPr>
        <p:spPr>
          <a:xfrm>
            <a:off x="4034408" y="4437112"/>
            <a:ext cx="0" cy="365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Urezana strelica udesno 77"/>
          <p:cNvSpPr/>
          <p:nvPr/>
        </p:nvSpPr>
        <p:spPr>
          <a:xfrm>
            <a:off x="608683" y="4702646"/>
            <a:ext cx="2515369" cy="429399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9" name="Urezana strelica udesno 78"/>
          <p:cNvSpPr/>
          <p:nvPr/>
        </p:nvSpPr>
        <p:spPr>
          <a:xfrm>
            <a:off x="485125" y="5022680"/>
            <a:ext cx="2515369" cy="429399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0" name="TekstniOkvir 29"/>
          <p:cNvSpPr txBox="1"/>
          <p:nvPr/>
        </p:nvSpPr>
        <p:spPr>
          <a:xfrm>
            <a:off x="292792" y="4798149"/>
            <a:ext cx="27363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r-HR" sz="1000" dirty="0" smtClean="0">
                <a:cs typeface="Arial" pitchFamily="34" charset="0"/>
              </a:rPr>
              <a:t>HAMAG </a:t>
            </a:r>
            <a:r>
              <a:rPr lang="hr-HR" sz="1000" dirty="0" err="1">
                <a:cs typeface="Arial" pitchFamily="34" charset="0"/>
              </a:rPr>
              <a:t>Invest</a:t>
            </a:r>
            <a:r>
              <a:rPr lang="hr-HR" sz="1000" dirty="0">
                <a:cs typeface="Arial" pitchFamily="34" charset="0"/>
              </a:rPr>
              <a:t> - osigurava jamstva PEU</a:t>
            </a:r>
          </a:p>
        </p:txBody>
      </p:sp>
      <p:sp>
        <p:nvSpPr>
          <p:cNvPr id="35" name="TekstniOkvir 34"/>
          <p:cNvSpPr txBox="1"/>
          <p:nvPr/>
        </p:nvSpPr>
        <p:spPr>
          <a:xfrm>
            <a:off x="608683" y="5132045"/>
            <a:ext cx="22682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hr-HR" sz="1000" dirty="0" smtClean="0">
                <a:cs typeface="Arial" pitchFamily="34" charset="0"/>
              </a:rPr>
              <a:t>HBOR/poslovne banke - kreditor</a:t>
            </a:r>
            <a:endParaRPr lang="hr-HR" sz="1000" dirty="0">
              <a:cs typeface="Arial" pitchFamily="34" charset="0"/>
            </a:endParaRPr>
          </a:p>
        </p:txBody>
      </p:sp>
      <p:cxnSp>
        <p:nvCxnSpPr>
          <p:cNvPr id="43" name="Ravni poveznik sa strelicom 42"/>
          <p:cNvCxnSpPr/>
          <p:nvPr/>
        </p:nvCxnSpPr>
        <p:spPr>
          <a:xfrm>
            <a:off x="4041094" y="5514845"/>
            <a:ext cx="0" cy="261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kstniOkvir 81"/>
          <p:cNvSpPr txBox="1"/>
          <p:nvPr/>
        </p:nvSpPr>
        <p:spPr>
          <a:xfrm>
            <a:off x="3716288" y="3975299"/>
            <a:ext cx="1143744" cy="2308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hr-HR" sz="900" dirty="0" smtClean="0">
                <a:cs typeface="Arial" pitchFamily="34" charset="0"/>
              </a:rPr>
              <a:t>NEU</a:t>
            </a:r>
            <a:endParaRPr lang="hr-HR" sz="900" dirty="0">
              <a:cs typeface="Arial" pitchFamily="34" charset="0"/>
            </a:endParaRPr>
          </a:p>
        </p:txBody>
      </p:sp>
      <p:cxnSp>
        <p:nvCxnSpPr>
          <p:cNvPr id="45" name="Ravni poveznik 44"/>
          <p:cNvCxnSpPr/>
          <p:nvPr/>
        </p:nvCxnSpPr>
        <p:spPr>
          <a:xfrm>
            <a:off x="4051301" y="342900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niOkvir 35"/>
          <p:cNvSpPr txBox="1"/>
          <p:nvPr/>
        </p:nvSpPr>
        <p:spPr>
          <a:xfrm>
            <a:off x="4396902" y="6639163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Izvor: web</a:t>
            </a:r>
            <a:endParaRPr lang="hr-H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TekstniOkvir 36"/>
          <p:cNvSpPr txBox="1">
            <a:spLocks noChangeAspect="1"/>
          </p:cNvSpPr>
          <p:nvPr/>
        </p:nvSpPr>
        <p:spPr>
          <a:xfrm>
            <a:off x="5707760" y="3975299"/>
            <a:ext cx="949742" cy="20355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hr-HR" sz="900" dirty="0" smtClean="0">
                <a:cs typeface="Arial" pitchFamily="34" charset="0"/>
              </a:rPr>
              <a:t>NEU</a:t>
            </a:r>
            <a:endParaRPr lang="hr-HR" sz="9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2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366422" y="1412776"/>
            <a:ext cx="816601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à"/>
            </a:pPr>
            <a:r>
              <a:rPr lang="hr-HR" sz="1600" dirty="0">
                <a:latin typeface="Calibri" panose="020F0502020204030204" pitchFamily="34" charset="0"/>
                <a:cs typeface="Calibri" panose="020F0502020204030204" pitchFamily="34" charset="0"/>
              </a:rPr>
              <a:t> 31. </a:t>
            </a:r>
            <a:r>
              <a:rPr lang="hr-H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srpnja 2014. </a:t>
            </a:r>
            <a:r>
              <a:rPr lang="hr-HR" sz="1600" dirty="0">
                <a:latin typeface="Calibri" panose="020F0502020204030204" pitchFamily="34" charset="0"/>
                <a:cs typeface="Calibri" panose="020F0502020204030204" pitchFamily="34" charset="0"/>
              </a:rPr>
              <a:t>Vlada RH usvojila Program</a:t>
            </a:r>
            <a:endParaRPr lang="hr-HR" sz="1600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Procijenjena površina fonda komercijalnih zgrada 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36, 5 milijuna m</a:t>
            </a:r>
            <a:r>
              <a:rPr lang="hr-HR" sz="1600" b="1" baseline="30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2</a:t>
            </a:r>
            <a:endParaRPr lang="hr-HR" sz="1600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Godišnje potrebe toplinske energije 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do 326 </a:t>
            </a:r>
            <a:r>
              <a:rPr lang="hr-HR" sz="1600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kwh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/m</a:t>
            </a:r>
            <a:r>
              <a:rPr lang="hr-HR" sz="1600" b="1" baseline="30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2</a:t>
            </a:r>
            <a:endParaRPr lang="hr-HR" sz="1600" b="1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Procjena potrošnja finalne  energije 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12 000 GW</a:t>
            </a:r>
            <a:endParaRPr lang="hr-HR" sz="16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Procijenjeni potencijal energetskih ušteda kroz energetsku 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obnovu:</a:t>
            </a: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743,4 </a:t>
            </a:r>
            <a:r>
              <a:rPr lang="hr-HR" sz="1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GW do 2020. 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Površina zgrada za obnovu: 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3,2 </a:t>
            </a:r>
            <a:r>
              <a:rPr lang="hr-HR" sz="1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milijuna m</a:t>
            </a:r>
            <a:r>
              <a:rPr lang="hr-HR" sz="1600" b="1" baseline="300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2 </a:t>
            </a:r>
            <a:r>
              <a:rPr lang="hr-HR" sz="1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 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2020. godine</a:t>
            </a:r>
            <a:endParaRPr lang="hr-HR" sz="16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742950" lvl="1" indent="-285750">
              <a:buClr>
                <a:schemeClr val="tx1">
                  <a:lumMod val="90000"/>
                  <a:lumOff val="10000"/>
                </a:schemeClr>
              </a:buClr>
              <a:buFont typeface="Arial" panose="020B0604020202020204" pitchFamily="34" charset="0"/>
              <a:buChar char="•"/>
            </a:pPr>
            <a:endParaRPr lang="hr-HR" sz="16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C041-A65C-4A9E-8B13-9EA2D595E87D}" type="slidenum">
              <a:rPr lang="hr-HR" smtClean="0"/>
              <a:pPr/>
              <a:t>22</a:t>
            </a:fld>
            <a:endParaRPr lang="hr-HR"/>
          </a:p>
        </p:txBody>
      </p:sp>
      <p:sp>
        <p:nvSpPr>
          <p:cNvPr id="8" name="Naslov 6"/>
          <p:cNvSpPr txBox="1">
            <a:spLocks/>
          </p:cNvSpPr>
          <p:nvPr/>
        </p:nvSpPr>
        <p:spPr>
          <a:xfrm>
            <a:off x="624408" y="332656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hr-HR" sz="2600" b="1" dirty="0">
                <a:solidFill>
                  <a:srgbClr val="0070C0"/>
                </a:solidFill>
                <a:latin typeface="Candara" panose="020E0502030303020204" pitchFamily="34" charset="0"/>
                <a:cs typeface="+mj-cs"/>
              </a:rPr>
              <a:t>Program energetske obnove  komercijalnih nestambenih zgrada za razdoblje 2014. - 2020.</a:t>
            </a:r>
          </a:p>
        </p:txBody>
      </p:sp>
      <p:sp>
        <p:nvSpPr>
          <p:cNvPr id="7" name="Pravokutnik 6"/>
          <p:cNvSpPr/>
          <p:nvPr/>
        </p:nvSpPr>
        <p:spPr>
          <a:xfrm>
            <a:off x="395536" y="2924944"/>
            <a:ext cx="8928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Mjere </a:t>
            </a:r>
            <a:r>
              <a:rPr lang="hr-HR" sz="1600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en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. učinkovitosti za postizanje 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energetskog razreda A+, A, B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/ </a:t>
            </a:r>
            <a:r>
              <a:rPr lang="hr-HR" sz="1600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nZEB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standarda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:</a:t>
            </a:r>
          </a:p>
          <a:p>
            <a:pPr marL="857250" lvl="1" indent="-400050">
              <a:buClr>
                <a:srgbClr val="0070C0"/>
              </a:buClr>
              <a:buFont typeface="Calibri" panose="020F0502020204030204" pitchFamily="34" charset="0"/>
              <a:buChar char="→"/>
            </a:pP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bnova vanjske ovojnice</a:t>
            </a:r>
          </a:p>
          <a:p>
            <a:pPr marL="857250" lvl="1" indent="-400050">
              <a:buClr>
                <a:srgbClr val="0070C0"/>
              </a:buClr>
              <a:buFont typeface="Calibri" panose="020F0502020204030204" pitchFamily="34" charset="0"/>
              <a:buChar char="→"/>
            </a:pP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entralizacija i modernizacija sustava grijanja uz primjenu OIE</a:t>
            </a:r>
          </a:p>
          <a:p>
            <a:pPr marL="857250" lvl="1" indent="-400050">
              <a:buClr>
                <a:srgbClr val="0070C0"/>
              </a:buClr>
              <a:buFont typeface="Calibri" panose="020F0502020204030204" pitchFamily="34" charset="0"/>
              <a:buChar char="→"/>
            </a:pP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entralizacija i modernizacija sustava  hlađenja i ventilacije uz primjenu OIE</a:t>
            </a:r>
          </a:p>
          <a:p>
            <a:pPr marL="857250" lvl="1" indent="-400050">
              <a:buClr>
                <a:srgbClr val="0070C0"/>
              </a:buClr>
              <a:buFont typeface="Calibri" panose="020F0502020204030204" pitchFamily="34" charset="0"/>
              <a:buChar char="→"/>
            </a:pP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centralizacija </a:t>
            </a: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i modernizacija sustava  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PTV-e uz </a:t>
            </a: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primjenu 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OIE</a:t>
            </a:r>
          </a:p>
          <a:p>
            <a:pPr marL="857250" lvl="1" indent="-400050">
              <a:buClr>
                <a:srgbClr val="0070C0"/>
              </a:buClr>
              <a:buFont typeface="Calibri" panose="020F0502020204030204" pitchFamily="34" charset="0"/>
              <a:buChar char="→"/>
            </a:pP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odernizacija sustava rasvjete</a:t>
            </a:r>
          </a:p>
          <a:p>
            <a:pPr marL="857250" lvl="1" indent="-400050">
              <a:buClr>
                <a:srgbClr val="0070C0"/>
              </a:buClr>
              <a:buFont typeface="Calibri" panose="020F0502020204030204" pitchFamily="34" charset="0"/>
              <a:buChar char="→"/>
            </a:pP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jere smanjenje potrošnje vode</a:t>
            </a:r>
          </a:p>
          <a:p>
            <a:pPr marL="857250" lvl="1" indent="-400050">
              <a:buClr>
                <a:srgbClr val="0070C0"/>
              </a:buClr>
              <a:buFont typeface="Calibri" panose="020F0502020204030204" pitchFamily="34" charset="0"/>
              <a:buChar char="→"/>
            </a:pP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u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gradnja centralnog nadzornog i upravljačkog sustava</a:t>
            </a:r>
          </a:p>
          <a:p>
            <a:pPr marL="857250" lvl="1" indent="-400050">
              <a:buClr>
                <a:srgbClr val="0070C0"/>
              </a:buClr>
              <a:buFont typeface="Calibri" panose="020F0502020204030204" pitchFamily="34" charset="0"/>
              <a:buChar char="→"/>
            </a:pP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u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gradnja </a:t>
            </a:r>
            <a:r>
              <a:rPr lang="hr-HR" sz="1600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fotonaponskih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modula na krovne površine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347539" y="5005778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>
                <a:schemeClr val="tx1">
                  <a:lumMod val="90000"/>
                  <a:lumOff val="10000"/>
                </a:schemeClr>
              </a:buClr>
              <a:buFont typeface="Calibri" panose="020F0502020204030204" pitchFamily="34" charset="0"/>
              <a:buChar char="→"/>
            </a:pPr>
            <a:endParaRPr lang="hr-HR" sz="1600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Procijenjeni investicijski troškovi: 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3,2 </a:t>
            </a:r>
            <a:r>
              <a:rPr lang="hr-HR" sz="1600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miljarde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kn do 2020. godine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Financijske uštede kroz energetsku obnovu: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436 000 </a:t>
            </a:r>
            <a:r>
              <a:rPr lang="hr-HR" sz="1600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000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kn u 2020.godini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Smanjenje </a:t>
            </a: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emisija 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CO2: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703,3 </a:t>
            </a:r>
            <a:r>
              <a:rPr lang="hr-HR" sz="1600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kt</a:t>
            </a:r>
            <a:r>
              <a:rPr lang="hr-HR" sz="1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 do 2020. 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godine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Procjena </a:t>
            </a:r>
            <a:r>
              <a:rPr lang="hr-HR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povećanje </a:t>
            </a:r>
            <a:r>
              <a:rPr lang="hr-HR" sz="1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zaposlenosti: </a:t>
            </a:r>
            <a:r>
              <a:rPr lang="hr-HR" sz="1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11 </a:t>
            </a:r>
            <a:r>
              <a:rPr lang="hr-HR" sz="1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004 novih radnih mjesta u 2020.godini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hr-HR" sz="16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083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8"/>
          <p:cNvSpPr txBox="1"/>
          <p:nvPr/>
        </p:nvSpPr>
        <p:spPr>
          <a:xfrm>
            <a:off x="490833" y="1325756"/>
            <a:ext cx="7988823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8B39"/>
              </a:buClr>
            </a:pPr>
            <a:r>
              <a:rPr lang="hr-HR" b="1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Sufinanciranje projekata energetske obnove VZ </a:t>
            </a:r>
            <a:endParaRPr lang="hr-HR" b="1" dirty="0" smtClean="0">
              <a:solidFill>
                <a:schemeClr val="tx1">
                  <a:lumMod val="90000"/>
                  <a:lumOff val="10000"/>
                </a:schemeClr>
              </a:solidFill>
              <a:latin typeface="Candara" panose="020E0502030303020204" pitchFamily="34" charset="0"/>
              <a:cs typeface="Calibri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¥"/>
            </a:pP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Odobreno 2 355 zahtjeva - više od 279 milijuna kuna</a:t>
            </a:r>
          </a:p>
          <a:p>
            <a:pPr marL="742950" lvl="1" indent="-285750">
              <a:buFont typeface="Wingdings" panose="05000000000000000000" pitchFamily="2" charset="2"/>
              <a:buChar char="¥"/>
            </a:pP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Ugovorena su 2 324 projekta</a:t>
            </a:r>
          </a:p>
          <a:p>
            <a:pPr marL="742950" lvl="1" indent="-285750">
              <a:buFont typeface="Wingdings" panose="05000000000000000000" pitchFamily="2" charset="2"/>
              <a:buChar char="¥"/>
            </a:pPr>
            <a:r>
              <a:rPr lang="hr-HR" b="1" dirty="0" smtClean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Završeno preko 2000 </a:t>
            </a:r>
            <a:r>
              <a:rPr lang="hr-HR" b="1" dirty="0" smtClean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projekata</a:t>
            </a: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 </a:t>
            </a: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za što je isplaćeno oko 154 milijuna kuna</a:t>
            </a:r>
          </a:p>
          <a:p>
            <a:pPr lvl="1">
              <a:buClr>
                <a:srgbClr val="008B39"/>
              </a:buClr>
            </a:pPr>
            <a:endParaRPr lang="hr-HR" dirty="0" smtClean="0">
              <a:solidFill>
                <a:schemeClr val="tx1">
                  <a:lumMod val="90000"/>
                  <a:lumOff val="10000"/>
                </a:schemeClr>
              </a:solidFill>
              <a:latin typeface="Candara" panose="020E0502030303020204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8B39"/>
              </a:buClr>
            </a:pPr>
            <a:r>
              <a:rPr lang="hr-HR" b="1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Sufinanciranje projekata energetske obnove </a:t>
            </a:r>
            <a:r>
              <a:rPr lang="hr-HR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OK:</a:t>
            </a:r>
          </a:p>
          <a:p>
            <a:pPr marL="742950" lvl="1" indent="-285750">
              <a:buFont typeface="Wingdings" panose="05000000000000000000" pitchFamily="2" charset="2"/>
              <a:buChar char="¥"/>
            </a:pP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Ugovoreno </a:t>
            </a:r>
            <a:r>
              <a:rPr lang="hr-HR" b="1" dirty="0" smtClean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15 494 projekata - </a:t>
            </a: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odobreno za sufinanciranje 659 531 073 kn</a:t>
            </a:r>
          </a:p>
          <a:p>
            <a:pPr marL="742950" lvl="1" indent="-285750">
              <a:buFont typeface="Wingdings" panose="05000000000000000000" pitchFamily="2" charset="2"/>
              <a:buChar char="¥"/>
            </a:pPr>
            <a:r>
              <a:rPr lang="hr-HR" b="1" dirty="0" smtClean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Završeno 12 795 projekata </a:t>
            </a:r>
            <a:r>
              <a:rPr lang="hr-HR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- isplaćeno </a:t>
            </a: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597 763 763 kn</a:t>
            </a:r>
          </a:p>
          <a:p>
            <a:pPr lvl="1"/>
            <a:endParaRPr lang="hr-HR" dirty="0" smtClean="0">
              <a:solidFill>
                <a:schemeClr val="tx1">
                  <a:lumMod val="90000"/>
                  <a:lumOff val="10000"/>
                </a:schemeClr>
              </a:solidFill>
              <a:latin typeface="Candara" panose="020E0502030303020204" pitchFamily="34" charset="0"/>
              <a:cs typeface="Calibri" pitchFamily="34" charset="0"/>
            </a:endParaRPr>
          </a:p>
          <a:p>
            <a:r>
              <a:rPr lang="hr-HR" b="1" dirty="0">
                <a:latin typeface="Candara" panose="020E0502030303020204" pitchFamily="34" charset="0"/>
              </a:rPr>
              <a:t>K</a:t>
            </a:r>
            <a:r>
              <a:rPr lang="hr-HR" b="1" dirty="0" smtClean="0">
                <a:latin typeface="Candara" panose="020E0502030303020204" pitchFamily="34" charset="0"/>
              </a:rPr>
              <a:t>omercijalne zgrade:</a:t>
            </a:r>
          </a:p>
          <a:p>
            <a:pPr marL="742950" lvl="1" indent="-285750">
              <a:buClr>
                <a:schemeClr val="tx1"/>
              </a:buClr>
              <a:buFont typeface="Wingdings" panose="05000000000000000000" pitchFamily="2" charset="2"/>
              <a:buChar char="¥"/>
            </a:pPr>
            <a:r>
              <a:rPr lang="hr-HR" dirty="0" smtClean="0">
                <a:latin typeface="Candara" panose="020E0502030303020204" pitchFamily="34" charset="0"/>
              </a:rPr>
              <a:t>Zaprimljeno </a:t>
            </a:r>
            <a:r>
              <a:rPr lang="hr-HR" dirty="0">
                <a:latin typeface="Candara" panose="020E0502030303020204" pitchFamily="34" charset="0"/>
              </a:rPr>
              <a:t>170 </a:t>
            </a:r>
            <a:r>
              <a:rPr lang="hr-HR" dirty="0" smtClean="0">
                <a:latin typeface="Candara" panose="020E0502030303020204" pitchFamily="34" charset="0"/>
              </a:rPr>
              <a:t>zahtjeva - odobreno 80 - osigurano </a:t>
            </a:r>
            <a:r>
              <a:rPr lang="hr-HR" dirty="0">
                <a:latin typeface="Candara" panose="020E0502030303020204" pitchFamily="34" charset="0"/>
              </a:rPr>
              <a:t>46 milijuna </a:t>
            </a:r>
            <a:r>
              <a:rPr lang="hr-HR" dirty="0" smtClean="0">
                <a:latin typeface="Candara" panose="020E0502030303020204" pitchFamily="34" charset="0"/>
              </a:rPr>
              <a:t>kuna</a:t>
            </a:r>
          </a:p>
          <a:p>
            <a:pPr marL="742950" lvl="1" indent="-285750">
              <a:buClr>
                <a:schemeClr val="tx1"/>
              </a:buClr>
              <a:buFont typeface="Wingdings" panose="05000000000000000000" pitchFamily="2" charset="2"/>
              <a:buChar char="¥"/>
            </a:pPr>
            <a:r>
              <a:rPr lang="hr-HR" dirty="0" smtClean="0">
                <a:solidFill>
                  <a:srgbClr val="C00000"/>
                </a:solidFill>
                <a:latin typeface="Candara" panose="020E0502030303020204" pitchFamily="34" charset="0"/>
              </a:rPr>
              <a:t>Završeno 72 </a:t>
            </a:r>
            <a:r>
              <a:rPr lang="hr-HR" dirty="0">
                <a:solidFill>
                  <a:srgbClr val="C00000"/>
                </a:solidFill>
                <a:latin typeface="Candara" panose="020E0502030303020204" pitchFamily="34" charset="0"/>
              </a:rPr>
              <a:t>projekta </a:t>
            </a:r>
            <a:r>
              <a:rPr lang="hr-HR" dirty="0" smtClean="0">
                <a:latin typeface="Candara" panose="020E0502030303020204" pitchFamily="34" charset="0"/>
              </a:rPr>
              <a:t>- isplaćeno </a:t>
            </a:r>
            <a:r>
              <a:rPr lang="hr-HR" dirty="0" smtClean="0"/>
              <a:t>27 149 378  </a:t>
            </a:r>
            <a:r>
              <a:rPr lang="hr-HR" dirty="0" smtClean="0">
                <a:latin typeface="Candara" panose="020E0502030303020204" pitchFamily="34" charset="0"/>
              </a:rPr>
              <a:t>kn</a:t>
            </a:r>
          </a:p>
          <a:p>
            <a:endParaRPr lang="hr-HR" dirty="0" smtClean="0">
              <a:latin typeface="Candara" panose="020E0502030303020204" pitchFamily="34" charset="0"/>
            </a:endParaRPr>
          </a:p>
          <a:p>
            <a:r>
              <a:rPr lang="hr-HR" b="1" dirty="0" smtClean="0">
                <a:latin typeface="Candara" panose="020E0502030303020204" pitchFamily="34" charset="0"/>
                <a:ea typeface="Calibri" panose="020F0502020204030204" pitchFamily="34" charset="0"/>
              </a:rPr>
              <a:t>Zgrade </a:t>
            </a:r>
            <a:r>
              <a:rPr lang="hr-HR" b="1" dirty="0">
                <a:latin typeface="Candara" panose="020E0502030303020204" pitchFamily="34" charset="0"/>
                <a:ea typeface="Calibri" panose="020F0502020204030204" pitchFamily="34" charset="0"/>
              </a:rPr>
              <a:t>javnog sektora: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¥"/>
            </a:pPr>
            <a:r>
              <a:rPr lang="hr-HR" dirty="0" smtClean="0">
                <a:latin typeface="Candara" panose="020E0502030303020204" pitchFamily="34" charset="0"/>
              </a:rPr>
              <a:t>Objavljeno </a:t>
            </a:r>
            <a:r>
              <a:rPr lang="hr-HR" b="1" dirty="0">
                <a:solidFill>
                  <a:srgbClr val="C00000"/>
                </a:solidFill>
                <a:latin typeface="Candara" panose="020E0502030303020204" pitchFamily="34" charset="0"/>
              </a:rPr>
              <a:t>57 javnih natječaja </a:t>
            </a:r>
            <a:r>
              <a:rPr lang="hr-HR" dirty="0">
                <a:latin typeface="Candara" panose="020E0502030303020204" pitchFamily="34" charset="0"/>
              </a:rPr>
              <a:t>za pružanje energetske usluge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¥"/>
            </a:pPr>
            <a:r>
              <a:rPr lang="hr-HR" dirty="0" smtClean="0">
                <a:latin typeface="Candara" panose="020E0502030303020204" pitchFamily="34" charset="0"/>
              </a:rPr>
              <a:t>Potpisano </a:t>
            </a:r>
            <a:r>
              <a:rPr lang="hr-HR" dirty="0">
                <a:latin typeface="Candara" panose="020E0502030303020204" pitchFamily="34" charset="0"/>
              </a:rPr>
              <a:t>je </a:t>
            </a:r>
            <a:r>
              <a:rPr lang="hr-HR" b="1" dirty="0" smtClean="0">
                <a:solidFill>
                  <a:srgbClr val="C00000"/>
                </a:solidFill>
                <a:latin typeface="Candara" panose="020E0502030303020204" pitchFamily="34" charset="0"/>
              </a:rPr>
              <a:t>19 </a:t>
            </a:r>
            <a:r>
              <a:rPr lang="hr-HR" b="1" dirty="0">
                <a:solidFill>
                  <a:srgbClr val="C00000"/>
                </a:solidFill>
                <a:latin typeface="Candara" panose="020E0502030303020204" pitchFamily="34" charset="0"/>
              </a:rPr>
              <a:t>ugovora </a:t>
            </a:r>
            <a:r>
              <a:rPr lang="hr-HR" dirty="0">
                <a:latin typeface="Candara" panose="020E0502030303020204" pitchFamily="34" charset="0"/>
              </a:rPr>
              <a:t>o energetskom učinku za </a:t>
            </a:r>
            <a:r>
              <a:rPr lang="hr-HR" b="1" dirty="0">
                <a:solidFill>
                  <a:srgbClr val="C00000"/>
                </a:solidFill>
                <a:latin typeface="Candara" panose="020E0502030303020204" pitchFamily="34" charset="0"/>
              </a:rPr>
              <a:t>56 zgrada 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¥"/>
            </a:pPr>
            <a:r>
              <a:rPr lang="hr-HR" dirty="0">
                <a:latin typeface="Candara" panose="020E0502030303020204" pitchFamily="34" charset="0"/>
              </a:rPr>
              <a:t>Procijenjena vrijednost nabave bez PDV-a oko 344 milijuna </a:t>
            </a:r>
            <a:r>
              <a:rPr lang="hr-HR" dirty="0" smtClean="0">
                <a:latin typeface="Candara" panose="020E0502030303020204" pitchFamily="34" charset="0"/>
              </a:rPr>
              <a:t>kuna</a:t>
            </a:r>
            <a:endParaRPr lang="hr-HR" b="1" dirty="0">
              <a:solidFill>
                <a:schemeClr val="tx1">
                  <a:lumMod val="90000"/>
                  <a:lumOff val="10000"/>
                </a:schemeClr>
              </a:solidFill>
              <a:latin typeface="Candara" panose="020E0502030303020204" pitchFamily="34" charset="0"/>
              <a:cs typeface="Calibri" pitchFamily="34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467544" y="715919"/>
            <a:ext cx="79188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Rezultati – nacionalno sufinanciranje 2014 - 2015</a:t>
            </a:r>
            <a:endParaRPr lang="hr-HR" sz="28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434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C041-A65C-4A9E-8B13-9EA2D595E87D}" type="slidenum">
              <a:rPr lang="hr-HR" smtClean="0"/>
              <a:t>24</a:t>
            </a:fld>
            <a:endParaRPr lang="hr-HR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ica 2"/>
          <p:cNvGraphicFramePr>
            <a:graphicFrameLocks noGrp="1"/>
          </p:cNvGraphicFramePr>
          <p:nvPr>
            <p:extLst/>
          </p:nvPr>
        </p:nvGraphicFramePr>
        <p:xfrm>
          <a:off x="251520" y="692696"/>
          <a:ext cx="7704856" cy="6020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5581"/>
                <a:gridCol w="2948716"/>
                <a:gridCol w="1650559"/>
              </a:tblGrid>
              <a:tr h="66381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Prioritetna os 4: Promicanje energetske učinkovitosti i obnovljivih izvora energije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Ukupna </a:t>
                      </a:r>
                      <a:r>
                        <a:rPr lang="hr-HR" sz="1200" dirty="0" smtClean="0">
                          <a:solidFill>
                            <a:schemeClr val="tx1"/>
                          </a:solidFill>
                          <a:effectLst/>
                        </a:rPr>
                        <a:t>alokacija</a:t>
                      </a:r>
                      <a:r>
                        <a:rPr lang="hr-HR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hr-HR" sz="1200" dirty="0" smtClean="0">
                          <a:solidFill>
                            <a:schemeClr val="tx1"/>
                          </a:solidFill>
                          <a:effectLst/>
                        </a:rPr>
                        <a:t>za </a:t>
                      </a:r>
                      <a:br>
                        <a:rPr lang="hr-HR" sz="12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1200" dirty="0" smtClean="0">
                          <a:solidFill>
                            <a:schemeClr val="tx1"/>
                          </a:solidFill>
                          <a:effectLst/>
                        </a:rPr>
                        <a:t>Prioritetnu </a:t>
                      </a: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os 4</a:t>
                      </a:r>
                      <a:r>
                        <a:rPr lang="hr-HR" sz="120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531.810.805  €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8088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</a:rPr>
                        <a:t>Investicijski prioritet 4b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</a:rPr>
                        <a:t>Promicanje energetske učinkovitosti i korištenja obnovljivih izvora energije u poduzećima</a:t>
                      </a:r>
                      <a:endParaRPr lang="hr-HR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Specifični cilj 4b1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Povećanje energetske učinkovitosti i korištenja OIE </a:t>
                      </a:r>
                      <a:r>
                        <a:rPr lang="hr-HR" sz="1200" b="1" dirty="0" smtClean="0">
                          <a:effectLst/>
                        </a:rPr>
                        <a:t>proizvodnim/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 smtClean="0">
                          <a:effectLst/>
                        </a:rPr>
                        <a:t>prerađivačkim </a:t>
                      </a:r>
                      <a:r>
                        <a:rPr lang="hr-HR" sz="1200" b="1" dirty="0">
                          <a:effectLst/>
                        </a:rPr>
                        <a:t>industrijama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u="none" strike="noStrike" dirty="0">
                          <a:effectLst/>
                        </a:rPr>
                        <a:t> 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60.000.000 €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76918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Specifični cilj 4b2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Povećanje energetske učinkovitosti i korištenja OIE u privatnom uslužnom sektoru (turizam, trgovina)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40.000.000 €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06506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</a:rPr>
                        <a:t>Investicijski prioritet 4c </a:t>
                      </a:r>
                      <a:endParaRPr lang="hr-HR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</a:rPr>
                        <a:t>Podupiranje energetske učinkovitosti, pametnog upravljanja energijom i korištenje OIE u javnoj infrastrukturi, uključujući javne zgrade i u stambenom sektoru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hr-HR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Specifični cilj 4c1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Smanjenje  potrošnje energije  u zgradama javnog sektora 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211.810.805 €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rgbClr val="99CCFF"/>
                    </a:solidFill>
                  </a:tcPr>
                </a:tc>
              </a:tr>
              <a:tr h="73931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Specifični cilj 4c2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Smanjenje potrošnje energije u stambenim zgradama (u </a:t>
                      </a:r>
                      <a:r>
                        <a:rPr lang="hr-HR" sz="1200" b="1" dirty="0" err="1">
                          <a:effectLst/>
                        </a:rPr>
                        <a:t>višestambenim</a:t>
                      </a:r>
                      <a:r>
                        <a:rPr lang="hr-HR" sz="1200" b="1" dirty="0">
                          <a:effectLst/>
                        </a:rPr>
                        <a:t> zgradama i obiteljskim kućama)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100.000.000 €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rgbClr val="99CCFF"/>
                    </a:solidFill>
                  </a:tcPr>
                </a:tc>
              </a:tr>
              <a:tr h="48363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Specifični cilj 4c3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Povećanje učinkovitosti sustava </a:t>
                      </a:r>
                      <a:r>
                        <a:rPr lang="hr-HR" sz="1200" b="1" dirty="0" err="1">
                          <a:effectLst/>
                        </a:rPr>
                        <a:t>toplinarstva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80.000.000 €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rgbClr val="CCECFF"/>
                    </a:solidFill>
                  </a:tcPr>
                </a:tc>
              </a:tr>
              <a:tr h="43292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Specifični cilj 4c4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Povećanje učinkovitosti javne rasvjete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 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20.000.000 €</a:t>
                      </a:r>
                      <a:endParaRPr lang="hr-H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rgbClr val="CCECFF"/>
                    </a:solidFill>
                  </a:tcPr>
                </a:tc>
              </a:tr>
              <a:tr h="554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0" dirty="0">
                          <a:solidFill>
                            <a:schemeClr val="tx1"/>
                          </a:solidFill>
                          <a:effectLst/>
                        </a:rPr>
                        <a:t>Investicijski prioritet 4d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0" dirty="0">
                          <a:solidFill>
                            <a:schemeClr val="tx1"/>
                          </a:solidFill>
                          <a:effectLst/>
                        </a:rPr>
                        <a:t>Razvoj i provedba pametnih sustava distribucije koji djeluju pri niskim i srednjim razinama napona</a:t>
                      </a:r>
                      <a:endParaRPr lang="hr-HR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Specifični cilj 4d1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Uvođenje pametnih mreža na pilot područjima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20.000.000 €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68" marR="56468" marT="0" marB="0" anchor="ctr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69950" y="1598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65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07368" y="548680"/>
            <a:ext cx="7879432" cy="1143000"/>
          </a:xfrm>
        </p:spPr>
        <p:txBody>
          <a:bodyPr>
            <a:normAutofit/>
          </a:bodyPr>
          <a:lstStyle/>
          <a:p>
            <a:pPr defTabSz="685800"/>
            <a:r>
              <a:rPr lang="hr-HR" sz="2400" dirty="0">
                <a:solidFill>
                  <a:srgbClr val="0070C0"/>
                </a:solidFill>
                <a:latin typeface="Candara" panose="020E0502030303020204" pitchFamily="34" charset="0"/>
              </a:rPr>
              <a:t>Struktura sustava upravljanja i kontrole OPKK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zervirano mjesto broja slajda 10"/>
          <p:cNvSpPr>
            <a:spLocks noGrp="1"/>
          </p:cNvSpPr>
          <p:nvPr>
            <p:ph type="sldNum" sz="quarter" idx="12"/>
          </p:nvPr>
        </p:nvSpPr>
        <p:spPr>
          <a:xfrm>
            <a:off x="8621123" y="6433458"/>
            <a:ext cx="381000" cy="365125"/>
          </a:xfrm>
        </p:spPr>
        <p:txBody>
          <a:bodyPr/>
          <a:lstStyle/>
          <a:p>
            <a:fld id="{A45CB118-8186-400E-9C9C-3FDD5276EA01}" type="slidenum">
              <a:rPr lang="hr-HR" smtClean="0">
                <a:solidFill>
                  <a:schemeClr val="bg1">
                    <a:lumMod val="65000"/>
                  </a:schemeClr>
                </a:solidFill>
              </a:rPr>
              <a:pPr/>
              <a:t>25</a:t>
            </a:fld>
            <a:endParaRPr lang="hr-HR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97515"/>
            <a:ext cx="323116" cy="2627604"/>
          </a:xfrm>
          <a:prstGeom prst="rect">
            <a:avLst/>
          </a:prstGeom>
        </p:spPr>
      </p:pic>
      <p:sp>
        <p:nvSpPr>
          <p:cNvPr id="14" name="TekstniOkvir 26"/>
          <p:cNvSpPr txBox="1"/>
          <p:nvPr/>
        </p:nvSpPr>
        <p:spPr>
          <a:xfrm>
            <a:off x="2322921" y="3156780"/>
            <a:ext cx="2724172" cy="70788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685800"/>
            <a:r>
              <a:rPr lang="hr-H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/>
              </a:rPr>
              <a:t>Posredničko tijelo 1. razine (PT1)</a:t>
            </a:r>
          </a:p>
        </p:txBody>
      </p:sp>
      <p:sp>
        <p:nvSpPr>
          <p:cNvPr id="15" name="TekstniOkvir 27"/>
          <p:cNvSpPr txBox="1"/>
          <p:nvPr/>
        </p:nvSpPr>
        <p:spPr>
          <a:xfrm>
            <a:off x="2318203" y="4422362"/>
            <a:ext cx="2724172" cy="70788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685800"/>
            <a:r>
              <a:rPr lang="hr-HR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/>
              </a:rPr>
              <a:t> </a:t>
            </a:r>
            <a:r>
              <a:rPr lang="hr-H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/>
              </a:rPr>
              <a:t>Posredničko tijelo 2. razine (PT2)</a:t>
            </a:r>
          </a:p>
        </p:txBody>
      </p:sp>
      <p:sp>
        <p:nvSpPr>
          <p:cNvPr id="23" name="Strelica udesno 34"/>
          <p:cNvSpPr/>
          <p:nvPr/>
        </p:nvSpPr>
        <p:spPr>
          <a:xfrm rot="5400000">
            <a:off x="3609247" y="2844106"/>
            <a:ext cx="196009" cy="13796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TekstniOkvir 35"/>
          <p:cNvSpPr txBox="1"/>
          <p:nvPr/>
        </p:nvSpPr>
        <p:spPr>
          <a:xfrm>
            <a:off x="2318203" y="2055694"/>
            <a:ext cx="2715751" cy="67710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685800"/>
            <a:r>
              <a:rPr lang="hr-H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/>
              </a:rPr>
              <a:t>Upravljačko tijelo (UT)</a:t>
            </a:r>
          </a:p>
          <a:p>
            <a:pPr algn="ctr" defTabSz="685800"/>
            <a:endParaRPr lang="en-GB" b="1" dirty="0">
              <a:solidFill>
                <a:schemeClr val="tx2">
                  <a:lumMod val="50000"/>
                </a:schemeClr>
              </a:solidFill>
              <a:latin typeface="Calibri" panose="020F050202020403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86051" y="2055694"/>
            <a:ext cx="3981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chemeClr val="accent1">
                    <a:lumMod val="50000"/>
                  </a:schemeClr>
                </a:solidFill>
              </a:rPr>
              <a:t>Upravlja OPKK</a:t>
            </a:r>
            <a:endParaRPr lang="hr-HR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O</a:t>
            </a:r>
            <a:r>
              <a:rPr lang="pl-PL" sz="1600" dirty="0" smtClean="0">
                <a:solidFill>
                  <a:schemeClr val="accent1">
                    <a:lumMod val="50000"/>
                  </a:schemeClr>
                </a:solidFill>
              </a:rPr>
              <a:t>dgovaran </a:t>
            </a:r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za </a:t>
            </a:r>
            <a:r>
              <a:rPr lang="pl-PL" sz="1600" dirty="0" smtClean="0">
                <a:solidFill>
                  <a:schemeClr val="accent1">
                    <a:lumMod val="50000"/>
                  </a:schemeClr>
                </a:solidFill>
              </a:rPr>
              <a:t>cjelokupnu </a:t>
            </a:r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provedbu </a:t>
            </a:r>
            <a:r>
              <a:rPr lang="pl-PL" sz="1600" dirty="0" smtClean="0">
                <a:solidFill>
                  <a:schemeClr val="accent1">
                    <a:lumMod val="50000"/>
                  </a:schemeClr>
                </a:solidFill>
              </a:rPr>
              <a:t>OPKK</a:t>
            </a:r>
            <a:endParaRPr lang="hr-HR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05396" y="3061856"/>
            <a:ext cx="35497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b="1" dirty="0">
                <a:solidFill>
                  <a:schemeClr val="accent4">
                    <a:lumMod val="75000"/>
                  </a:schemeClr>
                </a:solidFill>
              </a:rPr>
              <a:t>Planira </a:t>
            </a:r>
            <a:r>
              <a:rPr lang="hr-HR" sz="1600" b="1" dirty="0" smtClean="0">
                <a:solidFill>
                  <a:schemeClr val="accent4">
                    <a:lumMod val="75000"/>
                  </a:schemeClr>
                </a:solidFill>
              </a:rPr>
              <a:t>sredstva</a:t>
            </a:r>
            <a:endParaRPr lang="hr-HR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dirty="0" smtClean="0">
                <a:solidFill>
                  <a:schemeClr val="accent4">
                    <a:lumMod val="75000"/>
                  </a:schemeClr>
                </a:solidFill>
              </a:rPr>
              <a:t>Priprema natječajnu dokumentaciju</a:t>
            </a:r>
            <a:endParaRPr lang="hr-HR" sz="1600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dirty="0" smtClean="0">
                <a:solidFill>
                  <a:schemeClr val="accent4">
                    <a:lumMod val="75000"/>
                  </a:schemeClr>
                </a:solidFill>
              </a:rPr>
              <a:t>Potvrđuje odabir projekata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b="1" dirty="0" smtClean="0">
                <a:solidFill>
                  <a:schemeClr val="accent4">
                    <a:lumMod val="75000"/>
                  </a:schemeClr>
                </a:solidFill>
              </a:rPr>
              <a:t>Potpisuje Ugovor o sufinanciranju </a:t>
            </a:r>
            <a:endParaRPr lang="hr-HR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5105" y="4314240"/>
            <a:ext cx="3767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solidFill>
                  <a:schemeClr val="accent4">
                    <a:lumMod val="75000"/>
                  </a:schemeClr>
                </a:solidFill>
              </a:rPr>
              <a:t>Sudjeluje u </a:t>
            </a:r>
            <a:r>
              <a:rPr lang="hr-HR" sz="1600" dirty="0" err="1">
                <a:solidFill>
                  <a:schemeClr val="accent4">
                    <a:lumMod val="75000"/>
                  </a:schemeClr>
                </a:solidFill>
              </a:rPr>
              <a:t>pripr</a:t>
            </a:r>
            <a:r>
              <a:rPr lang="hr-HR" sz="1600" dirty="0">
                <a:solidFill>
                  <a:schemeClr val="accent4">
                    <a:lumMod val="75000"/>
                  </a:schemeClr>
                </a:solidFill>
              </a:rPr>
              <a:t>. natječajne dokument.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hr-HR" sz="1600" dirty="0" smtClean="0">
                <a:solidFill>
                  <a:schemeClr val="accent4">
                    <a:lumMod val="75000"/>
                  </a:schemeClr>
                </a:solidFill>
              </a:rPr>
              <a:t>Odabir projekata – </a:t>
            </a:r>
            <a:r>
              <a:rPr lang="hr-HR" sz="1600" b="1" dirty="0" smtClean="0">
                <a:solidFill>
                  <a:schemeClr val="accent4">
                    <a:lumMod val="75000"/>
                  </a:schemeClr>
                </a:solidFill>
              </a:rPr>
              <a:t>Odluka o sufinanc.</a:t>
            </a:r>
            <a:endParaRPr lang="hr-HR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solidFill>
                  <a:schemeClr val="accent4">
                    <a:lumMod val="75000"/>
                  </a:schemeClr>
                </a:solidFill>
              </a:rPr>
              <a:t>Provjerava izvršenje ugovornih obveza</a:t>
            </a:r>
          </a:p>
        </p:txBody>
      </p:sp>
      <p:sp>
        <p:nvSpPr>
          <p:cNvPr id="27" name="Strelica udesno 34"/>
          <p:cNvSpPr/>
          <p:nvPr/>
        </p:nvSpPr>
        <p:spPr>
          <a:xfrm rot="5400000">
            <a:off x="3602468" y="4046982"/>
            <a:ext cx="196009" cy="13796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Strelica udesno 34"/>
          <p:cNvSpPr/>
          <p:nvPr/>
        </p:nvSpPr>
        <p:spPr>
          <a:xfrm rot="5400000">
            <a:off x="3612489" y="5295951"/>
            <a:ext cx="196009" cy="13796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9" name="Slika 2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56" b="52471"/>
          <a:stretch/>
        </p:blipFill>
        <p:spPr>
          <a:xfrm>
            <a:off x="2126548" y="5637679"/>
            <a:ext cx="3237029" cy="841321"/>
          </a:xfrm>
          <a:prstGeom prst="rect">
            <a:avLst/>
          </a:prstGeom>
        </p:spPr>
      </p:pic>
      <p:sp>
        <p:nvSpPr>
          <p:cNvPr id="16" name="TekstniOkvir 28"/>
          <p:cNvSpPr txBox="1"/>
          <p:nvPr/>
        </p:nvSpPr>
        <p:spPr>
          <a:xfrm>
            <a:off x="2647091" y="5605301"/>
            <a:ext cx="2352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hr-HR" b="1" dirty="0">
                <a:solidFill>
                  <a:schemeClr val="tx2">
                    <a:lumMod val="75000"/>
                  </a:schemeClr>
                </a:solidFill>
                <a:latin typeface="Calibri" panose="020F0502020204030204"/>
              </a:rPr>
              <a:t>KORISNICI</a:t>
            </a:r>
            <a:endParaRPr lang="en-GB" b="1" dirty="0">
              <a:solidFill>
                <a:schemeClr val="tx2">
                  <a:lumMod val="75000"/>
                </a:schemeClr>
              </a:solidFill>
              <a:latin typeface="Calibri" panose="020F050202020403020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7659" y="223316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solidFill>
                  <a:schemeClr val="accent1">
                    <a:lumMod val="50000"/>
                  </a:schemeClr>
                </a:solidFill>
              </a:rPr>
              <a:t>MRRFEU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87659" y="329541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solidFill>
                  <a:schemeClr val="accent1">
                    <a:lumMod val="50000"/>
                  </a:schemeClr>
                </a:solidFill>
              </a:rPr>
              <a:t>MGIPU</a:t>
            </a:r>
            <a:endParaRPr lang="hr-HR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52703" y="4565779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solidFill>
                  <a:schemeClr val="accent1">
                    <a:lumMod val="50000"/>
                  </a:schemeClr>
                </a:solidFill>
              </a:rPr>
              <a:t>FZOEU</a:t>
            </a:r>
            <a:endParaRPr lang="hr-HR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0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944" y="536921"/>
            <a:ext cx="8229600" cy="1143000"/>
          </a:xfrm>
        </p:spPr>
        <p:txBody>
          <a:bodyPr/>
          <a:lstStyle/>
          <a:p>
            <a:r>
              <a:rPr lang="hr-HR" sz="2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Shema provedbe 2014-2020 </a:t>
            </a:r>
            <a:r>
              <a:rPr lang="hr-HR" sz="1800" dirty="0">
                <a:solidFill>
                  <a:srgbClr val="0070C0"/>
                </a:solidFill>
                <a:latin typeface="Candara" panose="020E0502030303020204" pitchFamily="34" charset="0"/>
              </a:rPr>
              <a:t>(VZ 17.10.2016. – 31.01.2017.)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73" y="1730712"/>
            <a:ext cx="7755632" cy="4419600"/>
          </a:xfrm>
        </p:spPr>
        <p:txBody>
          <a:bodyPr>
            <a:normAutofit/>
          </a:bodyPr>
          <a:lstStyle/>
          <a:p>
            <a:pPr lvl="0"/>
            <a:endParaRPr lang="hr-HR" b="1" dirty="0"/>
          </a:p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B118-8186-400E-9C9C-3FDD5276EA01}" type="slidenum">
              <a:rPr lang="hr-HR" smtClean="0">
                <a:solidFill>
                  <a:schemeClr val="bg1">
                    <a:lumMod val="65000"/>
                  </a:schemeClr>
                </a:solidFill>
              </a:rPr>
              <a:pPr/>
              <a:t>26</a:t>
            </a:fld>
            <a:endParaRPr lang="hr-HR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Ravni poveznik sa strelicom 10"/>
          <p:cNvCxnSpPr/>
          <p:nvPr/>
        </p:nvCxnSpPr>
        <p:spPr>
          <a:xfrm flipV="1">
            <a:off x="566434" y="1387637"/>
            <a:ext cx="0" cy="452120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sa strelicom 11"/>
          <p:cNvCxnSpPr/>
          <p:nvPr/>
        </p:nvCxnSpPr>
        <p:spPr>
          <a:xfrm>
            <a:off x="477837" y="5692480"/>
            <a:ext cx="8208963" cy="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911432" y="5693967"/>
            <a:ext cx="0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>
            <a:off x="6537652" y="5715674"/>
            <a:ext cx="0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7902424" y="5686960"/>
            <a:ext cx="0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niOkvir 20"/>
          <p:cNvSpPr txBox="1">
            <a:spLocks noChangeArrowheads="1"/>
          </p:cNvSpPr>
          <p:nvPr/>
        </p:nvSpPr>
        <p:spPr bwMode="auto">
          <a:xfrm>
            <a:off x="622506" y="5820967"/>
            <a:ext cx="11785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200" b="1" dirty="0" smtClean="0">
                <a:latin typeface="+mj-lt"/>
              </a:rPr>
              <a:t>17.10.2016.</a:t>
            </a:r>
            <a:endParaRPr lang="hr-HR" altLang="sr-Latn-RS" sz="1200" b="1" dirty="0">
              <a:latin typeface="+mj-lt"/>
            </a:endParaRPr>
          </a:p>
        </p:txBody>
      </p:sp>
      <p:sp>
        <p:nvSpPr>
          <p:cNvPr id="17" name="TekstniOkvir 21"/>
          <p:cNvSpPr txBox="1">
            <a:spLocks noChangeArrowheads="1"/>
          </p:cNvSpPr>
          <p:nvPr/>
        </p:nvSpPr>
        <p:spPr bwMode="auto">
          <a:xfrm>
            <a:off x="6208648" y="5883330"/>
            <a:ext cx="8613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200" b="1" dirty="0">
                <a:latin typeface="+mj-lt"/>
              </a:rPr>
              <a:t>7</a:t>
            </a:r>
            <a:r>
              <a:rPr lang="hr-HR" altLang="sr-Latn-RS" sz="1200" b="1" dirty="0" smtClean="0">
                <a:latin typeface="+mj-lt"/>
              </a:rPr>
              <a:t>.2017</a:t>
            </a:r>
            <a:r>
              <a:rPr lang="hr-HR" altLang="sr-Latn-RS" sz="1400" b="1" dirty="0" smtClean="0"/>
              <a:t>.</a:t>
            </a:r>
            <a:endParaRPr lang="hr-HR" altLang="sr-Latn-RS" sz="1400" b="1" dirty="0"/>
          </a:p>
        </p:txBody>
      </p:sp>
      <p:sp>
        <p:nvSpPr>
          <p:cNvPr id="18" name="TekstniOkvir 22"/>
          <p:cNvSpPr txBox="1">
            <a:spLocks noChangeArrowheads="1"/>
          </p:cNvSpPr>
          <p:nvPr/>
        </p:nvSpPr>
        <p:spPr bwMode="auto">
          <a:xfrm>
            <a:off x="7464288" y="5842535"/>
            <a:ext cx="14130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200" b="1" dirty="0">
                <a:latin typeface="+mj-lt"/>
              </a:rPr>
              <a:t>8</a:t>
            </a:r>
            <a:r>
              <a:rPr lang="hr-HR" altLang="sr-Latn-RS" sz="1200" b="1" dirty="0" smtClean="0">
                <a:latin typeface="+mj-lt"/>
              </a:rPr>
              <a:t>.2017</a:t>
            </a:r>
            <a:r>
              <a:rPr lang="hr-HR" altLang="sr-Latn-RS" sz="1400" b="1" dirty="0" smtClean="0"/>
              <a:t>.-</a:t>
            </a:r>
            <a:r>
              <a:rPr lang="hr-HR" altLang="sr-Latn-RS" sz="1200" b="1" dirty="0">
                <a:latin typeface="+mj-lt"/>
              </a:rPr>
              <a:t>12.2018</a:t>
            </a:r>
            <a:r>
              <a:rPr lang="hr-HR" altLang="sr-Latn-RS" sz="1400" b="1" dirty="0" smtClean="0"/>
              <a:t>.</a:t>
            </a:r>
            <a:endParaRPr lang="hr-HR" altLang="sr-Latn-RS" sz="1400" b="1" dirty="0"/>
          </a:p>
        </p:txBody>
      </p:sp>
      <p:cxnSp>
        <p:nvCxnSpPr>
          <p:cNvPr id="28" name="Ravni poveznik 27"/>
          <p:cNvCxnSpPr/>
          <p:nvPr/>
        </p:nvCxnSpPr>
        <p:spPr>
          <a:xfrm>
            <a:off x="3259787" y="5708828"/>
            <a:ext cx="0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niOkvir 20"/>
          <p:cNvSpPr txBox="1">
            <a:spLocks noChangeArrowheads="1"/>
          </p:cNvSpPr>
          <p:nvPr/>
        </p:nvSpPr>
        <p:spPr bwMode="auto">
          <a:xfrm>
            <a:off x="2720740" y="5908837"/>
            <a:ext cx="107809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200" b="1" dirty="0">
                <a:latin typeface="+mj-lt"/>
              </a:rPr>
              <a:t>16.1.2017</a:t>
            </a:r>
            <a:r>
              <a:rPr lang="hr-HR" altLang="sr-Latn-RS" sz="1400" b="1" dirty="0" smtClean="0"/>
              <a:t>.</a:t>
            </a:r>
            <a:endParaRPr lang="hr-HR" altLang="sr-Latn-RS" sz="1400" b="1" dirty="0"/>
          </a:p>
        </p:txBody>
      </p:sp>
      <p:sp>
        <p:nvSpPr>
          <p:cNvPr id="9" name="TekstniOkvir 8"/>
          <p:cNvSpPr txBox="1"/>
          <p:nvPr/>
        </p:nvSpPr>
        <p:spPr>
          <a:xfrm>
            <a:off x="832932" y="1876271"/>
            <a:ext cx="121878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lvl="0"/>
            <a:r>
              <a:rPr lang="hr-HR" sz="1600" b="1" dirty="0"/>
              <a:t>Objava </a:t>
            </a:r>
            <a:endParaRPr lang="hr-HR" sz="1600" b="1" dirty="0" smtClean="0"/>
          </a:p>
          <a:p>
            <a:pPr lvl="0"/>
            <a:r>
              <a:rPr lang="hr-HR" sz="1600" b="1" dirty="0" smtClean="0"/>
              <a:t>Poziva</a:t>
            </a:r>
          </a:p>
        </p:txBody>
      </p:sp>
      <p:sp>
        <p:nvSpPr>
          <p:cNvPr id="76" name="TekstniOkvir 75"/>
          <p:cNvSpPr txBox="1"/>
          <p:nvPr/>
        </p:nvSpPr>
        <p:spPr>
          <a:xfrm>
            <a:off x="2085871" y="2610996"/>
            <a:ext cx="115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hr-HR" sz="1400" b="1" dirty="0" smtClean="0"/>
              <a:t>Dostava </a:t>
            </a:r>
            <a:r>
              <a:rPr lang="hr-HR" sz="1400" b="1" dirty="0"/>
              <a:t>projektnih prijedloga </a:t>
            </a:r>
            <a:r>
              <a:rPr lang="hr-HR" sz="1400" dirty="0"/>
              <a:t>u </a:t>
            </a:r>
            <a:r>
              <a:rPr lang="hr-HR" sz="1400" dirty="0" smtClean="0"/>
              <a:t>PT2</a:t>
            </a:r>
            <a:endParaRPr lang="hr-HR" sz="1400" dirty="0">
              <a:latin typeface="Arial Narrow" panose="020B0606020202030204" pitchFamily="34" charset="0"/>
            </a:endParaRPr>
          </a:p>
        </p:txBody>
      </p:sp>
      <p:sp>
        <p:nvSpPr>
          <p:cNvPr id="77" name="TekstniOkvir 76"/>
          <p:cNvSpPr txBox="1"/>
          <p:nvPr/>
        </p:nvSpPr>
        <p:spPr>
          <a:xfrm>
            <a:off x="911433" y="5396264"/>
            <a:ext cx="2374688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200" dirty="0" smtClean="0"/>
              <a:t>90 dana</a:t>
            </a:r>
            <a:endParaRPr lang="hr-HR" sz="1200" dirty="0"/>
          </a:p>
        </p:txBody>
      </p:sp>
      <p:sp>
        <p:nvSpPr>
          <p:cNvPr id="78" name="TekstniOkvir 77"/>
          <p:cNvSpPr txBox="1"/>
          <p:nvPr/>
        </p:nvSpPr>
        <p:spPr>
          <a:xfrm>
            <a:off x="2089134" y="1876271"/>
            <a:ext cx="120786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hr-HR" sz="1600" b="1" dirty="0" smtClean="0"/>
              <a:t>Zatvaranje</a:t>
            </a:r>
          </a:p>
          <a:p>
            <a:pPr lvl="0"/>
            <a:endParaRPr lang="hr-HR" sz="1600" b="1" dirty="0"/>
          </a:p>
        </p:txBody>
      </p:sp>
      <p:cxnSp>
        <p:nvCxnSpPr>
          <p:cNvPr id="79" name="Ravni poveznik 78"/>
          <p:cNvCxnSpPr/>
          <p:nvPr/>
        </p:nvCxnSpPr>
        <p:spPr>
          <a:xfrm>
            <a:off x="5621338" y="5684208"/>
            <a:ext cx="0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kstniOkvir 21"/>
          <p:cNvSpPr txBox="1">
            <a:spLocks noChangeArrowheads="1"/>
          </p:cNvSpPr>
          <p:nvPr/>
        </p:nvSpPr>
        <p:spPr bwMode="auto">
          <a:xfrm>
            <a:off x="4974151" y="5875185"/>
            <a:ext cx="792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200" b="1" dirty="0">
                <a:latin typeface="+mj-lt"/>
              </a:rPr>
              <a:t>6</a:t>
            </a:r>
            <a:r>
              <a:rPr lang="hr-HR" altLang="sr-Latn-RS" sz="1200" b="1" dirty="0" smtClean="0">
                <a:latin typeface="+mj-lt"/>
              </a:rPr>
              <a:t>.2017</a:t>
            </a:r>
            <a:r>
              <a:rPr lang="hr-HR" altLang="sr-Latn-RS" sz="1400" b="1" dirty="0" smtClean="0"/>
              <a:t>.</a:t>
            </a:r>
            <a:endParaRPr lang="hr-HR" altLang="sr-Latn-RS" sz="1400" b="1" dirty="0"/>
          </a:p>
        </p:txBody>
      </p:sp>
      <p:sp>
        <p:nvSpPr>
          <p:cNvPr id="81" name="TekstniOkvir 80"/>
          <p:cNvSpPr txBox="1"/>
          <p:nvPr/>
        </p:nvSpPr>
        <p:spPr>
          <a:xfrm>
            <a:off x="3334413" y="1876271"/>
            <a:ext cx="2291857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hr-HR" sz="1600" b="1" dirty="0" smtClean="0"/>
              <a:t>Postupak dodjele</a:t>
            </a:r>
          </a:p>
          <a:p>
            <a:pPr lvl="0"/>
            <a:endParaRPr lang="hr-HR" sz="1600" b="1" dirty="0"/>
          </a:p>
        </p:txBody>
      </p:sp>
      <p:sp>
        <p:nvSpPr>
          <p:cNvPr id="82" name="TekstniOkvir 81"/>
          <p:cNvSpPr txBox="1"/>
          <p:nvPr/>
        </p:nvSpPr>
        <p:spPr>
          <a:xfrm>
            <a:off x="5660236" y="1876271"/>
            <a:ext cx="1701552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hr-HR" sz="1600" b="1" dirty="0" smtClean="0"/>
              <a:t>Potpisivanje Ugovora</a:t>
            </a:r>
            <a:endParaRPr lang="hr-HR" sz="1600" b="1" dirty="0"/>
          </a:p>
        </p:txBody>
      </p:sp>
      <p:sp>
        <p:nvSpPr>
          <p:cNvPr id="83" name="TekstniOkvir 82"/>
          <p:cNvSpPr txBox="1"/>
          <p:nvPr/>
        </p:nvSpPr>
        <p:spPr>
          <a:xfrm>
            <a:off x="7385821" y="1876271"/>
            <a:ext cx="1701552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hr-HR" sz="1600" b="1" dirty="0" smtClean="0"/>
              <a:t>E obnova zgrade</a:t>
            </a:r>
          </a:p>
          <a:p>
            <a:pPr lvl="0"/>
            <a:endParaRPr lang="hr-HR" sz="1600" b="1" dirty="0"/>
          </a:p>
        </p:txBody>
      </p:sp>
      <p:sp>
        <p:nvSpPr>
          <p:cNvPr id="84" name="TekstniOkvir 83"/>
          <p:cNvSpPr txBox="1"/>
          <p:nvPr/>
        </p:nvSpPr>
        <p:spPr>
          <a:xfrm>
            <a:off x="3334413" y="5388974"/>
            <a:ext cx="2286925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200" dirty="0" err="1"/>
              <a:t>m</a:t>
            </a:r>
            <a:r>
              <a:rPr lang="hr-HR" sz="1200" dirty="0" err="1" smtClean="0"/>
              <a:t>ax</a:t>
            </a:r>
            <a:r>
              <a:rPr lang="hr-HR" sz="1200" dirty="0" smtClean="0"/>
              <a:t> 120 dana</a:t>
            </a:r>
            <a:endParaRPr lang="hr-HR" sz="1200" dirty="0"/>
          </a:p>
        </p:txBody>
      </p:sp>
      <p:sp>
        <p:nvSpPr>
          <p:cNvPr id="85" name="TekstniOkvir 84"/>
          <p:cNvSpPr txBox="1"/>
          <p:nvPr/>
        </p:nvSpPr>
        <p:spPr>
          <a:xfrm>
            <a:off x="3638334" y="2594339"/>
            <a:ext cx="14130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hr-HR" sz="1400" dirty="0" smtClean="0"/>
              <a:t>Donosi </a:t>
            </a:r>
            <a:r>
              <a:rPr lang="hr-HR" sz="1400" dirty="0"/>
              <a:t>se </a:t>
            </a:r>
            <a:r>
              <a:rPr lang="hr-HR" sz="1400" b="1" dirty="0" smtClean="0"/>
              <a:t>Lista </a:t>
            </a:r>
            <a:r>
              <a:rPr lang="hr-HR" sz="1400" b="1" dirty="0"/>
              <a:t>projektnih prijedloga s </a:t>
            </a:r>
            <a:r>
              <a:rPr lang="hr-HR" sz="1400" b="1" dirty="0" smtClean="0"/>
              <a:t>bodovima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hr-HR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hr-HR" sz="1400" dirty="0"/>
              <a:t>Završava donošenjem </a:t>
            </a:r>
            <a:r>
              <a:rPr lang="hr-HR" sz="1400" b="1" dirty="0"/>
              <a:t>Odluke o financiranju </a:t>
            </a:r>
          </a:p>
          <a:p>
            <a:pPr lvl="0"/>
            <a:endParaRPr lang="hr-HR" sz="1200" dirty="0"/>
          </a:p>
        </p:txBody>
      </p:sp>
      <p:sp>
        <p:nvSpPr>
          <p:cNvPr id="86" name="TekstniOkvir 85"/>
          <p:cNvSpPr txBox="1"/>
          <p:nvPr/>
        </p:nvSpPr>
        <p:spPr>
          <a:xfrm>
            <a:off x="5681038" y="5377047"/>
            <a:ext cx="1704783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200" dirty="0" smtClean="0"/>
              <a:t>45 dana</a:t>
            </a:r>
            <a:endParaRPr lang="hr-HR" sz="1200" dirty="0"/>
          </a:p>
        </p:txBody>
      </p:sp>
      <p:sp>
        <p:nvSpPr>
          <p:cNvPr id="87" name="TekstniOkvir 86"/>
          <p:cNvSpPr txBox="1"/>
          <p:nvPr/>
        </p:nvSpPr>
        <p:spPr>
          <a:xfrm>
            <a:off x="5657004" y="2594340"/>
            <a:ext cx="155501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hr-HR" sz="1400" dirty="0" smtClean="0"/>
              <a:t>Potpisuje se </a:t>
            </a:r>
            <a:r>
              <a:rPr lang="hr-HR" sz="1400" b="1" dirty="0" smtClean="0"/>
              <a:t>Tripartitni ugovor o bespovratnom sufinanciranju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r-HR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r-HR" sz="1400" dirty="0" smtClean="0"/>
              <a:t>Potpisuje Ministar MGIPU, direktor FZOEU </a:t>
            </a:r>
            <a:r>
              <a:rPr lang="hr-HR" sz="1400" dirty="0"/>
              <a:t>i </a:t>
            </a:r>
            <a:r>
              <a:rPr lang="hr-HR" sz="1400" dirty="0" smtClean="0"/>
              <a:t>Korisnik</a:t>
            </a:r>
            <a:endParaRPr lang="hr-HR" sz="1400" dirty="0"/>
          </a:p>
          <a:p>
            <a:pPr lvl="0"/>
            <a:endParaRPr lang="hr-HR" sz="1200" dirty="0"/>
          </a:p>
        </p:txBody>
      </p:sp>
      <p:sp>
        <p:nvSpPr>
          <p:cNvPr id="88" name="TekstniOkvir 87"/>
          <p:cNvSpPr txBox="1"/>
          <p:nvPr/>
        </p:nvSpPr>
        <p:spPr>
          <a:xfrm>
            <a:off x="7464288" y="2605103"/>
            <a:ext cx="14130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hr-HR" sz="1400" b="1" dirty="0" smtClean="0"/>
              <a:t>Provedba projekta</a:t>
            </a:r>
            <a:r>
              <a:rPr lang="hr-HR" sz="1400" b="1" dirty="0"/>
              <a:t>: </a:t>
            </a:r>
            <a:r>
              <a:rPr lang="hr-HR" sz="1400" b="1" dirty="0" smtClean="0"/>
              <a:t>18</a:t>
            </a:r>
            <a:r>
              <a:rPr lang="hr-HR" sz="1400" b="1" dirty="0" smtClean="0">
                <a:solidFill>
                  <a:schemeClr val="bg1"/>
                </a:solidFill>
              </a:rPr>
              <a:t>.</a:t>
            </a:r>
            <a:r>
              <a:rPr lang="hr-HR" sz="1400" b="1" dirty="0" smtClean="0"/>
              <a:t>mjeseci</a:t>
            </a:r>
          </a:p>
          <a:p>
            <a:pPr lvl="0"/>
            <a:endParaRPr lang="hr-HR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hr-HR" sz="1400" dirty="0" smtClean="0"/>
              <a:t>Zahtjev </a:t>
            </a:r>
            <a:r>
              <a:rPr lang="hr-HR" sz="1400" dirty="0"/>
              <a:t>za nadoknadom sredstava svaka 3 </a:t>
            </a:r>
            <a:r>
              <a:rPr lang="hr-HR" sz="1400" dirty="0" err="1" smtClean="0"/>
              <a:t>mj</a:t>
            </a:r>
            <a:r>
              <a:rPr lang="hr-HR" sz="1400" dirty="0" smtClean="0"/>
              <a:t> </a:t>
            </a:r>
            <a:r>
              <a:rPr lang="hr-HR" sz="1400" dirty="0"/>
              <a:t>ili </a:t>
            </a:r>
            <a:r>
              <a:rPr lang="hr-HR" sz="1400" dirty="0" smtClean="0"/>
              <a:t>češće</a:t>
            </a:r>
          </a:p>
          <a:p>
            <a:pPr lvl="0"/>
            <a:endParaRPr lang="hr-HR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hr-HR" sz="1400" dirty="0"/>
              <a:t>Izvještavanje PT1 i </a:t>
            </a:r>
            <a:r>
              <a:rPr lang="hr-HR" sz="1400" dirty="0" smtClean="0"/>
              <a:t>PT2</a:t>
            </a:r>
            <a:endParaRPr lang="hr-HR" sz="1400" dirty="0"/>
          </a:p>
        </p:txBody>
      </p:sp>
      <p:sp>
        <p:nvSpPr>
          <p:cNvPr id="90" name="TekstniOkvir 89"/>
          <p:cNvSpPr txBox="1"/>
          <p:nvPr/>
        </p:nvSpPr>
        <p:spPr>
          <a:xfrm>
            <a:off x="720448" y="2616894"/>
            <a:ext cx="13769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hr-HR" sz="1400" dirty="0" smtClean="0"/>
              <a:t>PT1 </a:t>
            </a:r>
            <a:r>
              <a:rPr lang="hr-HR" sz="1400" dirty="0"/>
              <a:t>organizira informativne </a:t>
            </a:r>
            <a:r>
              <a:rPr lang="hr-HR" sz="1400" b="1" dirty="0" smtClean="0"/>
              <a:t>radionice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hr-HR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400" dirty="0" smtClean="0"/>
              <a:t>Pitanja </a:t>
            </a:r>
            <a:r>
              <a:rPr lang="pl-PL" sz="1400" dirty="0"/>
              <a:t>i odgovori na </a:t>
            </a:r>
            <a:r>
              <a:rPr lang="pl-PL" sz="1400" dirty="0" smtClean="0"/>
              <a:t>webu</a:t>
            </a:r>
          </a:p>
          <a:p>
            <a:pPr lvl="0"/>
            <a:endParaRPr lang="hr-HR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hr-HR" sz="1400" dirty="0"/>
              <a:t>R</a:t>
            </a:r>
            <a:r>
              <a:rPr lang="hr-HR" sz="1400" dirty="0" smtClean="0"/>
              <a:t>adionice </a:t>
            </a:r>
            <a:r>
              <a:rPr lang="hr-HR" sz="1400" dirty="0"/>
              <a:t>na području RH i </a:t>
            </a:r>
            <a:r>
              <a:rPr lang="hr-HR" sz="1400" b="1" dirty="0" smtClean="0"/>
              <a:t>promotivna kampanja</a:t>
            </a:r>
            <a:endParaRPr lang="hr-HR" sz="1400" b="1" dirty="0"/>
          </a:p>
        </p:txBody>
      </p:sp>
      <p:sp>
        <p:nvSpPr>
          <p:cNvPr id="92" name="TekstniOkvir 91"/>
          <p:cNvSpPr txBox="1"/>
          <p:nvPr/>
        </p:nvSpPr>
        <p:spPr>
          <a:xfrm>
            <a:off x="7467208" y="5378915"/>
            <a:ext cx="1620165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hr-HR" sz="1200" dirty="0"/>
              <a:t>18</a:t>
            </a:r>
            <a:r>
              <a:rPr lang="hr-HR" sz="1200" dirty="0">
                <a:solidFill>
                  <a:schemeClr val="bg1"/>
                </a:solidFill>
              </a:rPr>
              <a:t>.</a:t>
            </a:r>
            <a:r>
              <a:rPr lang="hr-HR" sz="1200" dirty="0"/>
              <a:t>mjeseci</a:t>
            </a:r>
          </a:p>
        </p:txBody>
      </p:sp>
      <p:sp>
        <p:nvSpPr>
          <p:cNvPr id="32" name="TekstniOkvir 20"/>
          <p:cNvSpPr txBox="1">
            <a:spLocks noChangeArrowheads="1"/>
          </p:cNvSpPr>
          <p:nvPr/>
        </p:nvSpPr>
        <p:spPr bwMode="auto">
          <a:xfrm>
            <a:off x="3075635" y="6141982"/>
            <a:ext cx="107809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31.1.2017</a:t>
            </a:r>
            <a:r>
              <a:rPr lang="hr-HR" altLang="sr-Latn-R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hr-HR" altLang="sr-Latn-RS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64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628651" y="950119"/>
            <a:ext cx="77597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spcBef>
                <a:spcPct val="20000"/>
              </a:spcBef>
              <a:defRPr/>
            </a:pPr>
            <a:r>
              <a:rPr lang="hr-HR" altLang="sr-Latn-RS" sz="2200" b="1" dirty="0">
                <a:solidFill>
                  <a:srgbClr val="0070C0"/>
                </a:solidFill>
                <a:latin typeface="Candara" panose="020E0502030303020204" pitchFamily="34" charset="0"/>
                <a:ea typeface="+mj-ea"/>
                <a:cs typeface="+mj-cs"/>
              </a:rPr>
              <a:t>Kriteriji prihvatljivosti projekta za EU sufinanciranje 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>
          <a:xfrm>
            <a:off x="628650" y="1717736"/>
            <a:ext cx="7886700" cy="402135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grpSp>
        <p:nvGrpSpPr>
          <p:cNvPr id="41" name="Grupa 40"/>
          <p:cNvGrpSpPr/>
          <p:nvPr/>
        </p:nvGrpSpPr>
        <p:grpSpPr>
          <a:xfrm>
            <a:off x="423434" y="1442477"/>
            <a:ext cx="8188803" cy="622347"/>
            <a:chOff x="380119" y="246332"/>
            <a:chExt cx="7675541" cy="492448"/>
          </a:xfrm>
        </p:grpSpPr>
        <p:sp>
          <p:nvSpPr>
            <p:cNvPr id="43" name="Pravokutnik 42"/>
            <p:cNvSpPr/>
            <p:nvPr/>
          </p:nvSpPr>
          <p:spPr>
            <a:xfrm>
              <a:off x="380119" y="246332"/>
              <a:ext cx="7675541" cy="49244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TekstniOkvir 43"/>
            <p:cNvSpPr txBox="1"/>
            <p:nvPr/>
          </p:nvSpPr>
          <p:spPr>
            <a:xfrm>
              <a:off x="380119" y="246332"/>
              <a:ext cx="7675541" cy="3921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3161" tIns="26670" rIns="26670" bIns="2667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Najmanje 50% uštede u odnosu na godišnju potrošnju energije za grijanje/hlađenje prije provedbe projekta (</a:t>
              </a:r>
              <a:r>
                <a:rPr lang="hr-HR" sz="1200" b="1" dirty="0" err="1">
                  <a:solidFill>
                    <a:schemeClr val="tx1"/>
                  </a:solidFill>
                  <a:latin typeface="Calibri" panose="020F0502020204030204"/>
                </a:rPr>
                <a:t>Q</a:t>
              </a:r>
              <a:r>
                <a:rPr lang="hr-HR" sz="1200" b="1" baseline="-25000" dirty="0" err="1">
                  <a:solidFill>
                    <a:schemeClr val="tx1"/>
                  </a:solidFill>
                  <a:latin typeface="Calibri" panose="020F0502020204030204"/>
                </a:rPr>
                <a:t>H,nd</a:t>
              </a: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)</a:t>
              </a:r>
            </a:p>
          </p:txBody>
        </p:sp>
      </p:grpSp>
      <p:grpSp>
        <p:nvGrpSpPr>
          <p:cNvPr id="45" name="Grupa 44"/>
          <p:cNvGrpSpPr/>
          <p:nvPr/>
        </p:nvGrpSpPr>
        <p:grpSpPr>
          <a:xfrm>
            <a:off x="423434" y="2142740"/>
            <a:ext cx="4927106" cy="573318"/>
            <a:chOff x="826073" y="985438"/>
            <a:chExt cx="7229587" cy="492448"/>
          </a:xfrm>
        </p:grpSpPr>
        <p:sp>
          <p:nvSpPr>
            <p:cNvPr id="46" name="Pravokutnik 45"/>
            <p:cNvSpPr/>
            <p:nvPr/>
          </p:nvSpPr>
          <p:spPr>
            <a:xfrm>
              <a:off x="826075" y="985438"/>
              <a:ext cx="7229585" cy="49244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225557"/>
                <a:satOff val="-1705"/>
                <a:lumOff val="-654"/>
                <a:alphaOff val="0"/>
              </a:schemeClr>
            </a:fillRef>
            <a:effectRef idx="0">
              <a:schemeClr val="accent5">
                <a:hueOff val="-1225557"/>
                <a:satOff val="-1705"/>
                <a:lumOff val="-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TekstniOkvir 46"/>
            <p:cNvSpPr txBox="1"/>
            <p:nvPr/>
          </p:nvSpPr>
          <p:spPr>
            <a:xfrm>
              <a:off x="826073" y="985438"/>
              <a:ext cx="6990621" cy="492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3161" tIns="26670" rIns="26670" bIns="2667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Neostvarivanje prava na zajamčenu tarifu (zajamčenu otkupnu cijenu) za OIE</a:t>
              </a:r>
            </a:p>
          </p:txBody>
        </p:sp>
      </p:grpSp>
      <p:grpSp>
        <p:nvGrpSpPr>
          <p:cNvPr id="48" name="Grupa 47"/>
          <p:cNvGrpSpPr/>
          <p:nvPr/>
        </p:nvGrpSpPr>
        <p:grpSpPr>
          <a:xfrm>
            <a:off x="423434" y="2790142"/>
            <a:ext cx="4950635" cy="633308"/>
            <a:chOff x="992990" y="1693346"/>
            <a:chExt cx="7062670" cy="492448"/>
          </a:xfrm>
        </p:grpSpPr>
        <p:sp>
          <p:nvSpPr>
            <p:cNvPr id="49" name="Pravokutnik 48"/>
            <p:cNvSpPr/>
            <p:nvPr/>
          </p:nvSpPr>
          <p:spPr>
            <a:xfrm>
              <a:off x="992990" y="1693346"/>
              <a:ext cx="6985203" cy="49244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2451115"/>
                <a:satOff val="-3409"/>
                <a:lumOff val="-1307"/>
                <a:alphaOff val="0"/>
              </a:schemeClr>
            </a:fillRef>
            <a:effectRef idx="0">
              <a:schemeClr val="accent5">
                <a:hueOff val="-2451115"/>
                <a:satOff val="-3409"/>
                <a:lumOff val="-1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TekstniOkvir 49"/>
            <p:cNvSpPr txBox="1"/>
            <p:nvPr/>
          </p:nvSpPr>
          <p:spPr>
            <a:xfrm>
              <a:off x="1070457" y="1724003"/>
              <a:ext cx="6985203" cy="2987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3161" tIns="26670" rIns="26670" bIns="2667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200" b="1" dirty="0">
                  <a:solidFill>
                    <a:schemeClr val="tx1"/>
                  </a:solidFill>
                  <a:latin typeface="Calibri" panose="020F0502020204030204"/>
                </a:rPr>
                <a:t>Izrađeno Izvješće o </a:t>
              </a:r>
              <a:r>
                <a:rPr lang="hr-HR" sz="1200" b="1" dirty="0" smtClean="0">
                  <a:solidFill>
                    <a:schemeClr val="tx1"/>
                  </a:solidFill>
                  <a:latin typeface="Calibri" panose="020F0502020204030204"/>
                </a:rPr>
                <a:t>EP </a:t>
              </a:r>
              <a:r>
                <a:rPr lang="sv-SE" sz="1200" b="1" dirty="0" smtClean="0">
                  <a:solidFill>
                    <a:schemeClr val="tx1"/>
                  </a:solidFill>
                  <a:latin typeface="Calibri" panose="020F0502020204030204"/>
                </a:rPr>
                <a:t>zgrade </a:t>
              </a:r>
              <a:r>
                <a:rPr lang="sv-SE" sz="1200" b="1" dirty="0">
                  <a:solidFill>
                    <a:schemeClr val="tx1"/>
                  </a:solidFill>
                  <a:latin typeface="Calibri" panose="020F0502020204030204"/>
                </a:rPr>
                <a:t>i važeći </a:t>
              </a:r>
              <a:r>
                <a:rPr lang="hr-HR" sz="1200" b="1" dirty="0" smtClean="0">
                  <a:solidFill>
                    <a:schemeClr val="tx1"/>
                  </a:solidFill>
                  <a:latin typeface="Calibri" panose="020F0502020204030204"/>
                </a:rPr>
                <a:t>EC </a:t>
              </a:r>
              <a:r>
                <a:rPr lang="sv-SE" sz="1200" b="1" dirty="0" smtClean="0">
                  <a:solidFill>
                    <a:schemeClr val="tx1"/>
                  </a:solidFill>
                  <a:latin typeface="Calibri" panose="020F0502020204030204"/>
                </a:rPr>
                <a:t>(ne </a:t>
              </a:r>
              <a:r>
                <a:rPr lang="sv-SE" sz="1200" b="1" dirty="0">
                  <a:solidFill>
                    <a:schemeClr val="tx1"/>
                  </a:solidFill>
                  <a:latin typeface="Calibri" panose="020F0502020204030204"/>
                </a:rPr>
                <a:t>stariji od 13. </a:t>
              </a:r>
              <a:r>
                <a:rPr lang="hr-HR" sz="1200" b="1" dirty="0" smtClean="0">
                  <a:solidFill>
                    <a:schemeClr val="tx1"/>
                  </a:solidFill>
                  <a:latin typeface="Calibri" panose="020F0502020204030204"/>
                </a:rPr>
                <a:t>XI.</a:t>
              </a:r>
              <a:r>
                <a:rPr lang="sv-SE" sz="1200" b="1" dirty="0" smtClean="0">
                  <a:solidFill>
                    <a:schemeClr val="tx1"/>
                  </a:solidFill>
                  <a:latin typeface="Calibri" panose="020F0502020204030204"/>
                </a:rPr>
                <a:t> </a:t>
              </a:r>
              <a:r>
                <a:rPr lang="sv-SE" sz="1200" b="1" dirty="0">
                  <a:solidFill>
                    <a:schemeClr val="tx1"/>
                  </a:solidFill>
                  <a:latin typeface="Calibri" panose="020F0502020204030204"/>
                </a:rPr>
                <a:t>2012.)</a:t>
              </a:r>
              <a:endParaRPr lang="hr-HR" sz="1200" b="1" dirty="0">
                <a:solidFill>
                  <a:schemeClr val="tx1"/>
                </a:solidFill>
                <a:latin typeface="Calibri" panose="020F0502020204030204"/>
              </a:endParaRPr>
            </a:p>
          </p:txBody>
        </p:sp>
      </p:grpSp>
      <p:grpSp>
        <p:nvGrpSpPr>
          <p:cNvPr id="51" name="Grupa 50"/>
          <p:cNvGrpSpPr/>
          <p:nvPr/>
        </p:nvGrpSpPr>
        <p:grpSpPr>
          <a:xfrm>
            <a:off x="433416" y="3472540"/>
            <a:ext cx="4940653" cy="600969"/>
            <a:chOff x="1148486" y="2463109"/>
            <a:chExt cx="6907174" cy="492448"/>
          </a:xfrm>
        </p:grpSpPr>
        <p:sp>
          <p:nvSpPr>
            <p:cNvPr id="52" name="Pravokutnik 51"/>
            <p:cNvSpPr/>
            <p:nvPr/>
          </p:nvSpPr>
          <p:spPr>
            <a:xfrm>
              <a:off x="1148486" y="2463109"/>
              <a:ext cx="6907174" cy="49244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676672"/>
                <a:satOff val="-5114"/>
                <a:lumOff val="-1961"/>
                <a:alphaOff val="0"/>
              </a:schemeClr>
            </a:fillRef>
            <a:effectRef idx="0">
              <a:schemeClr val="accent5">
                <a:hueOff val="-3676672"/>
                <a:satOff val="-5114"/>
                <a:lumOff val="-1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TekstniOkvir 52"/>
            <p:cNvSpPr txBox="1"/>
            <p:nvPr/>
          </p:nvSpPr>
          <p:spPr>
            <a:xfrm>
              <a:off x="1148486" y="2463109"/>
              <a:ext cx="6907174" cy="492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3161" tIns="26670" rIns="26670" bIns="2667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Glavni projekt energetske obnove zgrade (ne stariji od 1. srpnja 2013.)</a:t>
              </a:r>
            </a:p>
          </p:txBody>
        </p:sp>
      </p:grpSp>
      <p:grpSp>
        <p:nvGrpSpPr>
          <p:cNvPr id="54" name="Grupa 53"/>
          <p:cNvGrpSpPr/>
          <p:nvPr/>
        </p:nvGrpSpPr>
        <p:grpSpPr>
          <a:xfrm>
            <a:off x="433416" y="4185088"/>
            <a:ext cx="3204701" cy="624338"/>
            <a:chOff x="1035878" y="3202215"/>
            <a:chExt cx="7019782" cy="492448"/>
          </a:xfrm>
        </p:grpSpPr>
        <p:sp>
          <p:nvSpPr>
            <p:cNvPr id="55" name="Pravokutnik 54"/>
            <p:cNvSpPr/>
            <p:nvPr/>
          </p:nvSpPr>
          <p:spPr>
            <a:xfrm>
              <a:off x="1070457" y="3202215"/>
              <a:ext cx="6985203" cy="49244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902230"/>
                <a:satOff val="-6819"/>
                <a:lumOff val="-2615"/>
                <a:alphaOff val="0"/>
              </a:schemeClr>
            </a:fillRef>
            <a:effectRef idx="0">
              <a:schemeClr val="accent5">
                <a:hueOff val="-4902230"/>
                <a:satOff val="-6819"/>
                <a:lumOff val="-26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TekstniOkvir 55"/>
            <p:cNvSpPr txBox="1"/>
            <p:nvPr/>
          </p:nvSpPr>
          <p:spPr>
            <a:xfrm>
              <a:off x="1035878" y="3202215"/>
              <a:ext cx="6985203" cy="492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3161" tIns="26670" rIns="26670" bIns="2667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VSZ je jedinstvena arhitektonska cjelina</a:t>
              </a:r>
            </a:p>
          </p:txBody>
        </p:sp>
      </p:grpSp>
      <p:grpSp>
        <p:nvGrpSpPr>
          <p:cNvPr id="57" name="Grupa 56"/>
          <p:cNvGrpSpPr/>
          <p:nvPr/>
        </p:nvGrpSpPr>
        <p:grpSpPr>
          <a:xfrm>
            <a:off x="423434" y="4907695"/>
            <a:ext cx="5838390" cy="634588"/>
            <a:chOff x="826075" y="3933981"/>
            <a:chExt cx="7286962" cy="499246"/>
          </a:xfrm>
        </p:grpSpPr>
        <p:sp>
          <p:nvSpPr>
            <p:cNvPr id="58" name="Pravokutnik 57"/>
            <p:cNvSpPr/>
            <p:nvPr/>
          </p:nvSpPr>
          <p:spPr>
            <a:xfrm>
              <a:off x="826075" y="3940779"/>
              <a:ext cx="7229585" cy="49244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6127787"/>
                <a:satOff val="-8523"/>
                <a:lumOff val="-3268"/>
                <a:alphaOff val="0"/>
              </a:schemeClr>
            </a:fillRef>
            <a:effectRef idx="0">
              <a:schemeClr val="accent5">
                <a:hueOff val="-6127787"/>
                <a:satOff val="-8523"/>
                <a:lumOff val="-326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TekstniOkvir 58"/>
            <p:cNvSpPr txBox="1"/>
            <p:nvPr/>
          </p:nvSpPr>
          <p:spPr>
            <a:xfrm>
              <a:off x="883452" y="3933981"/>
              <a:ext cx="7229585" cy="492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3161" tIns="26670" rIns="26670" bIns="2667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Natpolovična većina suvlasnika zgrade je suglasna s energetskom obnovom VSZ</a:t>
              </a:r>
            </a:p>
          </p:txBody>
        </p:sp>
      </p:grpSp>
      <p:grpSp>
        <p:nvGrpSpPr>
          <p:cNvPr id="60" name="Grupa 59"/>
          <p:cNvGrpSpPr/>
          <p:nvPr/>
        </p:nvGrpSpPr>
        <p:grpSpPr>
          <a:xfrm>
            <a:off x="440485" y="5679870"/>
            <a:ext cx="4320480" cy="635919"/>
            <a:chOff x="380119" y="4679885"/>
            <a:chExt cx="7675541" cy="492448"/>
          </a:xfrm>
        </p:grpSpPr>
        <p:sp>
          <p:nvSpPr>
            <p:cNvPr id="61" name="Pravokutnik 60"/>
            <p:cNvSpPr/>
            <p:nvPr/>
          </p:nvSpPr>
          <p:spPr>
            <a:xfrm>
              <a:off x="380119" y="4679885"/>
              <a:ext cx="7675541" cy="49244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0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TekstniOkvir 61"/>
            <p:cNvSpPr txBox="1"/>
            <p:nvPr/>
          </p:nvSpPr>
          <p:spPr>
            <a:xfrm>
              <a:off x="380119" y="4679885"/>
              <a:ext cx="7675541" cy="492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3161" tIns="26670" rIns="26670" bIns="2667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VSZ ne smije biti pojedinačno nepokretno kulturno dobro</a:t>
              </a:r>
            </a:p>
          </p:txBody>
        </p:sp>
      </p:grpSp>
      <p:sp>
        <p:nvSpPr>
          <p:cNvPr id="65" name="TekstniOkvir 64"/>
          <p:cNvSpPr txBox="1"/>
          <p:nvPr/>
        </p:nvSpPr>
        <p:spPr>
          <a:xfrm>
            <a:off x="5417509" y="2163093"/>
            <a:ext cx="3240957" cy="613916"/>
          </a:xfrm>
          <a:prstGeom prst="rect">
            <a:avLst/>
          </a:prstGeom>
          <a:solidFill>
            <a:srgbClr val="7395D3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3161" tIns="26670" rIns="26670" bIns="26670" numCol="1" spcCol="1270" anchor="ctr" anchorCtr="0">
            <a:noAutofit/>
          </a:bodyPr>
          <a:lstStyle/>
          <a:p>
            <a:pPr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sz="1200" b="1" dirty="0">
                <a:solidFill>
                  <a:schemeClr val="tx1"/>
                </a:solidFill>
                <a:latin typeface="Calibri" panose="020F0502020204030204"/>
              </a:rPr>
              <a:t>Energetski razred VSZ: D, E, F, G u kontinentalnoj Hrvatskoj</a:t>
            </a:r>
          </a:p>
        </p:txBody>
      </p:sp>
      <p:sp>
        <p:nvSpPr>
          <p:cNvPr id="68" name="TekstniOkvir 67"/>
          <p:cNvSpPr txBox="1"/>
          <p:nvPr/>
        </p:nvSpPr>
        <p:spPr>
          <a:xfrm>
            <a:off x="5405025" y="2813494"/>
            <a:ext cx="3240957" cy="578039"/>
          </a:xfrm>
          <a:prstGeom prst="rect">
            <a:avLst/>
          </a:prstGeom>
          <a:solidFill>
            <a:srgbClr val="78B6D2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3161" tIns="26670" rIns="26670" bIns="26670" numCol="1" spcCol="1270" anchor="ctr" anchorCtr="0">
            <a:noAutofit/>
          </a:bodyPr>
          <a:lstStyle/>
          <a:p>
            <a:pPr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sz="1200" b="1" dirty="0">
                <a:solidFill>
                  <a:schemeClr val="tx1"/>
                </a:solidFill>
                <a:latin typeface="Calibri" panose="020F0502020204030204"/>
              </a:rPr>
              <a:t>Energetski razred VSZ: C, D, E, F, G u primorskoj Hrvatskoj</a:t>
            </a:r>
          </a:p>
        </p:txBody>
      </p:sp>
      <p:grpSp>
        <p:nvGrpSpPr>
          <p:cNvPr id="72" name="Grupa 71"/>
          <p:cNvGrpSpPr/>
          <p:nvPr/>
        </p:nvGrpSpPr>
        <p:grpSpPr>
          <a:xfrm>
            <a:off x="5687551" y="3423450"/>
            <a:ext cx="2700874" cy="625075"/>
            <a:chOff x="1148486" y="2463109"/>
            <a:chExt cx="6907174" cy="492448"/>
          </a:xfrm>
          <a:solidFill>
            <a:srgbClr val="75CDAB"/>
          </a:solidFill>
        </p:grpSpPr>
        <p:sp>
          <p:nvSpPr>
            <p:cNvPr id="73" name="Pravokutnik 72"/>
            <p:cNvSpPr/>
            <p:nvPr/>
          </p:nvSpPr>
          <p:spPr>
            <a:xfrm>
              <a:off x="1148486" y="2463109"/>
              <a:ext cx="6907174" cy="492448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676672"/>
                <a:satOff val="-5114"/>
                <a:lumOff val="-1961"/>
                <a:alphaOff val="0"/>
              </a:schemeClr>
            </a:fillRef>
            <a:effectRef idx="0">
              <a:schemeClr val="accent5">
                <a:hueOff val="-3676672"/>
                <a:satOff val="-5114"/>
                <a:lumOff val="-1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TekstniOkvir 73"/>
            <p:cNvSpPr txBox="1"/>
            <p:nvPr/>
          </p:nvSpPr>
          <p:spPr>
            <a:xfrm>
              <a:off x="1148486" y="2463109"/>
              <a:ext cx="6907174" cy="49244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3161" tIns="26670" rIns="26670" bIns="2667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VSZ ima </a:t>
              </a:r>
              <a:r>
                <a:rPr lang="hr-HR" sz="1200" b="1" dirty="0" err="1">
                  <a:solidFill>
                    <a:schemeClr val="tx1"/>
                  </a:solidFill>
                  <a:latin typeface="Calibri" panose="020F0502020204030204"/>
                </a:rPr>
                <a:t>max</a:t>
              </a: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 25% GBP-a negrijano </a:t>
              </a:r>
            </a:p>
          </p:txBody>
        </p:sp>
      </p:grpSp>
      <p:grpSp>
        <p:nvGrpSpPr>
          <p:cNvPr id="75" name="Grupa 74"/>
          <p:cNvGrpSpPr/>
          <p:nvPr/>
        </p:nvGrpSpPr>
        <p:grpSpPr>
          <a:xfrm>
            <a:off x="3784701" y="4079633"/>
            <a:ext cx="4827536" cy="730086"/>
            <a:chOff x="1070457" y="3202215"/>
            <a:chExt cx="6985203" cy="492448"/>
          </a:xfrm>
          <a:solidFill>
            <a:srgbClr val="7ACC91"/>
          </a:solidFill>
        </p:grpSpPr>
        <p:sp>
          <p:nvSpPr>
            <p:cNvPr id="76" name="Pravokutnik 75"/>
            <p:cNvSpPr/>
            <p:nvPr/>
          </p:nvSpPr>
          <p:spPr>
            <a:xfrm>
              <a:off x="1070457" y="3202215"/>
              <a:ext cx="6985203" cy="492448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902230"/>
                <a:satOff val="-6819"/>
                <a:lumOff val="-2615"/>
                <a:alphaOff val="0"/>
              </a:schemeClr>
            </a:fillRef>
            <a:effectRef idx="0">
              <a:schemeClr val="accent5">
                <a:hueOff val="-4902230"/>
                <a:satOff val="-6819"/>
                <a:lumOff val="-26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TekstniOkvir 76"/>
            <p:cNvSpPr txBox="1"/>
            <p:nvPr/>
          </p:nvSpPr>
          <p:spPr>
            <a:xfrm>
              <a:off x="1070457" y="3202215"/>
              <a:ext cx="6985203" cy="49244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3161" tIns="26670" rIns="26670" bIns="2667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Najmanje 66% korisne površine zgrade koristi se za stanovanje </a:t>
              </a:r>
            </a:p>
          </p:txBody>
        </p:sp>
      </p:grpSp>
      <p:grpSp>
        <p:nvGrpSpPr>
          <p:cNvPr id="78" name="Grupa 77"/>
          <p:cNvGrpSpPr/>
          <p:nvPr/>
        </p:nvGrpSpPr>
        <p:grpSpPr>
          <a:xfrm>
            <a:off x="6493609" y="4928193"/>
            <a:ext cx="1766193" cy="588899"/>
            <a:chOff x="826075" y="3940779"/>
            <a:chExt cx="7229585" cy="492448"/>
          </a:xfrm>
          <a:solidFill>
            <a:srgbClr val="7CCA78"/>
          </a:solidFill>
        </p:grpSpPr>
        <p:sp>
          <p:nvSpPr>
            <p:cNvPr id="79" name="Pravokutnik 78"/>
            <p:cNvSpPr/>
            <p:nvPr/>
          </p:nvSpPr>
          <p:spPr>
            <a:xfrm>
              <a:off x="826075" y="3940779"/>
              <a:ext cx="7229585" cy="492448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6127787"/>
                <a:satOff val="-8523"/>
                <a:lumOff val="-3268"/>
                <a:alphaOff val="0"/>
              </a:schemeClr>
            </a:fillRef>
            <a:effectRef idx="0">
              <a:schemeClr val="accent5">
                <a:hueOff val="-6127787"/>
                <a:satOff val="-8523"/>
                <a:lumOff val="-326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TekstniOkvir 79"/>
            <p:cNvSpPr txBox="1"/>
            <p:nvPr/>
          </p:nvSpPr>
          <p:spPr>
            <a:xfrm>
              <a:off x="826075" y="3940779"/>
              <a:ext cx="7229585" cy="49244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3161" tIns="26670" rIns="26670" bIns="2667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VSZ je postojeća</a:t>
              </a:r>
            </a:p>
          </p:txBody>
        </p:sp>
      </p:grpSp>
      <p:grpSp>
        <p:nvGrpSpPr>
          <p:cNvPr id="81" name="Grupa 80"/>
          <p:cNvGrpSpPr/>
          <p:nvPr/>
        </p:nvGrpSpPr>
        <p:grpSpPr>
          <a:xfrm>
            <a:off x="4939413" y="5703777"/>
            <a:ext cx="3729914" cy="613485"/>
            <a:chOff x="380119" y="4679885"/>
            <a:chExt cx="7675541" cy="492448"/>
          </a:xfrm>
        </p:grpSpPr>
        <p:sp>
          <p:nvSpPr>
            <p:cNvPr id="82" name="Pravokutnik 81"/>
            <p:cNvSpPr/>
            <p:nvPr/>
          </p:nvSpPr>
          <p:spPr>
            <a:xfrm>
              <a:off x="380119" y="4679885"/>
              <a:ext cx="7675541" cy="49244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0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3" name="TekstniOkvir 82"/>
            <p:cNvSpPr txBox="1"/>
            <p:nvPr/>
          </p:nvSpPr>
          <p:spPr>
            <a:xfrm>
              <a:off x="380119" y="4679885"/>
              <a:ext cx="7675541" cy="492448"/>
            </a:xfrm>
            <a:prstGeom prst="rect">
              <a:avLst/>
            </a:prstGeom>
            <a:solidFill>
              <a:srgbClr val="9AC87A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3161" tIns="26670" rIns="26670" bIns="2667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b="1" dirty="0">
                  <a:solidFill>
                    <a:schemeClr val="tx1"/>
                  </a:solidFill>
                  <a:latin typeface="Calibri" panose="020F0502020204030204"/>
                </a:rPr>
                <a:t>Otvoren poseban račun zgrade za provedbu projekta</a:t>
              </a:r>
            </a:p>
          </p:txBody>
        </p:sp>
      </p:grpSp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27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330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7"/>
          <p:cNvSpPr txBox="1"/>
          <p:nvPr/>
        </p:nvSpPr>
        <p:spPr>
          <a:xfrm>
            <a:off x="323528" y="692696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0070C0"/>
                </a:solidFill>
                <a:latin typeface="Candara" panose="020E0502030303020204" pitchFamily="34" charset="0"/>
                <a:ea typeface="+mj-ea"/>
                <a:cs typeface="+mj-cs"/>
              </a:rPr>
              <a:t>Eu sufinanciranje projekata energetske obnove VZ - rezultati</a:t>
            </a:r>
            <a:endParaRPr lang="hr-HR" sz="2400" b="1" dirty="0">
              <a:solidFill>
                <a:srgbClr val="0070C0"/>
              </a:solidFill>
              <a:latin typeface="Candara" panose="020E0502030303020204" pitchFamily="34" charset="0"/>
              <a:ea typeface="+mj-ea"/>
              <a:cs typeface="+mj-cs"/>
            </a:endParaRPr>
          </a:p>
        </p:txBody>
      </p:sp>
      <p:sp>
        <p:nvSpPr>
          <p:cNvPr id="5" name="TextBox 8"/>
          <p:cNvSpPr txBox="1"/>
          <p:nvPr/>
        </p:nvSpPr>
        <p:spPr>
          <a:xfrm>
            <a:off x="507930" y="1700808"/>
            <a:ext cx="820688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¥"/>
            </a:pPr>
            <a:r>
              <a:rPr lang="hr-HR" sz="20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Ministarstvo graditeljstva i prostornoga uređenja </a:t>
            </a: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17.10.2016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. godine objavilo </a:t>
            </a:r>
            <a:r>
              <a:rPr lang="hr-HR" sz="2000" b="1" i="1" dirty="0">
                <a:solidFill>
                  <a:srgbClr val="0070C0"/>
                </a:solidFill>
                <a:latin typeface="Candara" panose="020E0502030303020204" pitchFamily="34" charset="0"/>
                <a:cs typeface="Calibri" pitchFamily="34" charset="0"/>
              </a:rPr>
              <a:t>Poziv na dostavu projektnih prijedloga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, otvoren 90 </a:t>
            </a: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dana  → planirani 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raspoloživi iznos bespovratnih sredstava </a:t>
            </a:r>
            <a:r>
              <a:rPr lang="hr-HR" sz="2000" dirty="0" smtClean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152 milijuna kuna</a:t>
            </a:r>
            <a:endParaRPr lang="hr-HR" sz="2000" dirty="0">
              <a:solidFill>
                <a:srgbClr val="C00000"/>
              </a:solidFill>
              <a:latin typeface="Candara" panose="020E0502030303020204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¥"/>
            </a:pP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zaprimljeno </a:t>
            </a:r>
            <a:r>
              <a:rPr lang="hr-HR" sz="2000" b="1" dirty="0" smtClean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649</a:t>
            </a: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 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projektnih </a:t>
            </a: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prijedloga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¥"/>
            </a:pP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Izdano 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je </a:t>
            </a:r>
            <a:r>
              <a:rPr lang="hr-HR" sz="2000" b="1" dirty="0" smtClean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609</a:t>
            </a: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 </a:t>
            </a:r>
            <a:r>
              <a:rPr lang="hr-HR" sz="2000" i="1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Izjava o spremnosti projektnih prijedloga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¥"/>
            </a:pP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Ukupna vrijednost radova energetske obnove (projekti koji su dobili Izjavu od Fonda): </a:t>
            </a:r>
            <a:r>
              <a:rPr lang="hr-HR" sz="2000" dirty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više od 1 milijardu kuna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¥"/>
            </a:pP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Bespovratna sredstva: </a:t>
            </a:r>
            <a:r>
              <a:rPr lang="hr-HR" sz="2000" b="1" dirty="0" smtClean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630 </a:t>
            </a:r>
            <a:r>
              <a:rPr lang="hr-HR" sz="2000" b="1" dirty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milijuna kuna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¥"/>
            </a:pPr>
            <a:r>
              <a:rPr lang="hr-HR" sz="2000" b="1" dirty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KORIST</a:t>
            </a:r>
            <a:r>
              <a:rPr lang="hr-HR" sz="200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: </a:t>
            </a:r>
            <a:r>
              <a:rPr lang="hr-HR" sz="2000" smtClean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16 513 </a:t>
            </a:r>
            <a:r>
              <a:rPr lang="hr-HR" sz="2000" dirty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kućanstava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, prosječna starost zgrade oko </a:t>
            </a:r>
            <a:r>
              <a:rPr lang="hr-HR" sz="2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51 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godina, prosječna ušteda Qh,nd = </a:t>
            </a:r>
            <a:r>
              <a:rPr lang="hr-HR" sz="2000" dirty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66,8%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, smanjenje CO</a:t>
            </a:r>
            <a:r>
              <a:rPr lang="hr-HR" sz="2000" baseline="-25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2</a:t>
            </a:r>
            <a:r>
              <a:rPr lang="hr-HR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Candara" panose="020E0502030303020204" pitchFamily="34" charset="0"/>
                <a:cs typeface="Calibri" pitchFamily="34" charset="0"/>
              </a:rPr>
              <a:t> </a:t>
            </a:r>
            <a:r>
              <a:rPr lang="hr-HR" sz="2000" dirty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20.500 </a:t>
            </a:r>
            <a:r>
              <a:rPr lang="hr-HR" sz="2000" dirty="0" smtClean="0">
                <a:solidFill>
                  <a:srgbClr val="C00000"/>
                </a:solidFill>
                <a:latin typeface="Candara" panose="020E0502030303020204" pitchFamily="34" charset="0"/>
                <a:cs typeface="Calibri" pitchFamily="34" charset="0"/>
              </a:rPr>
              <a:t>t</a:t>
            </a:r>
            <a:endParaRPr lang="hr-HR" sz="2000" dirty="0">
              <a:solidFill>
                <a:srgbClr val="C00000"/>
              </a:solidFill>
              <a:latin typeface="Candara" panose="020E0502030303020204" pitchFamily="34" charset="0"/>
              <a:cs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28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655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536" y="692696"/>
            <a:ext cx="84969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>
                <a:solidFill>
                  <a:srgbClr val="0070C0"/>
                </a:solidFill>
                <a:latin typeface="Candara" panose="020E0502030303020204" pitchFamily="34" charset="0"/>
                <a:ea typeface="+mj-ea"/>
                <a:cs typeface="+mj-cs"/>
              </a:rPr>
              <a:t>Planovi za </a:t>
            </a:r>
            <a:r>
              <a:rPr lang="hr-HR" sz="2800" b="1" dirty="0" smtClean="0">
                <a:solidFill>
                  <a:srgbClr val="0070C0"/>
                </a:solidFill>
                <a:latin typeface="Candara" panose="020E0502030303020204" pitchFamily="34" charset="0"/>
                <a:ea typeface="+mj-ea"/>
                <a:cs typeface="+mj-cs"/>
              </a:rPr>
              <a:t>EU financiranje - ERDF</a:t>
            </a:r>
          </a:p>
          <a:p>
            <a:pPr lvl="1"/>
            <a:endParaRPr lang="hr-HR" sz="2400" b="1" dirty="0" smtClean="0">
              <a:solidFill>
                <a:srgbClr val="0070C0"/>
              </a:solidFill>
              <a:latin typeface="Candara" panose="020E0502030303020204" pitchFamily="34" charset="0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¥"/>
            </a:pPr>
            <a:r>
              <a:rPr lang="hr-HR" sz="2000" dirty="0" smtClean="0">
                <a:latin typeface="Candara" panose="020E0502030303020204" pitchFamily="34" charset="0"/>
              </a:rPr>
              <a:t>Dovršiti  </a:t>
            </a:r>
            <a:r>
              <a:rPr lang="hr-HR" sz="2000" dirty="0">
                <a:latin typeface="Candara" panose="020E0502030303020204" pitchFamily="34" charset="0"/>
              </a:rPr>
              <a:t>p</a:t>
            </a:r>
            <a:r>
              <a:rPr lang="hr-HR" sz="2000" dirty="0" smtClean="0">
                <a:latin typeface="Candara" panose="020E0502030303020204" pitchFamily="34" charset="0"/>
              </a:rPr>
              <a:t>oziv </a:t>
            </a:r>
            <a:r>
              <a:rPr lang="hr-HR" sz="2000" dirty="0">
                <a:latin typeface="Candara" panose="020E0502030303020204" pitchFamily="34" charset="0"/>
              </a:rPr>
              <a:t>za </a:t>
            </a:r>
            <a:r>
              <a:rPr lang="hr-HR" sz="2000" dirty="0" smtClean="0">
                <a:latin typeface="Candara" panose="020E0502030303020204" pitchFamily="34" charset="0"/>
              </a:rPr>
              <a:t>En </a:t>
            </a:r>
            <a:r>
              <a:rPr lang="hr-HR" sz="2000" b="1" dirty="0">
                <a:latin typeface="Candara" panose="020E0502030303020204" pitchFamily="34" charset="0"/>
              </a:rPr>
              <a:t>obnovu odgojno-obrazovnih </a:t>
            </a:r>
            <a:r>
              <a:rPr lang="hr-HR" sz="2000" b="1" dirty="0" smtClean="0">
                <a:latin typeface="Candara" panose="020E0502030303020204" pitchFamily="34" charset="0"/>
              </a:rPr>
              <a:t>zgrada </a:t>
            </a:r>
            <a:r>
              <a:rPr lang="hr-HR" sz="2000" dirty="0" smtClean="0">
                <a:latin typeface="Candara" panose="020E0502030303020204" pitchFamily="34" charset="0"/>
              </a:rPr>
              <a:t/>
            </a:r>
            <a:br>
              <a:rPr lang="hr-HR" sz="2000" dirty="0" smtClean="0">
                <a:latin typeface="Candara" panose="020E0502030303020204" pitchFamily="34" charset="0"/>
              </a:rPr>
            </a:br>
            <a:r>
              <a:rPr lang="hr-HR" sz="2000" dirty="0" smtClean="0">
                <a:solidFill>
                  <a:srgbClr val="C00000"/>
                </a:solidFill>
                <a:latin typeface="Candara" panose="020E0502030303020204" pitchFamily="34" charset="0"/>
              </a:rPr>
              <a:t>vrijednost </a:t>
            </a:r>
            <a:r>
              <a:rPr lang="hr-HR" sz="2000" dirty="0">
                <a:solidFill>
                  <a:srgbClr val="C00000"/>
                </a:solidFill>
                <a:latin typeface="Candara" panose="020E0502030303020204" pitchFamily="34" charset="0"/>
              </a:rPr>
              <a:t>150 mil </a:t>
            </a:r>
            <a:r>
              <a:rPr lang="hr-HR" sz="2000" dirty="0" smtClean="0">
                <a:solidFill>
                  <a:srgbClr val="C00000"/>
                </a:solidFill>
                <a:latin typeface="Candara" panose="020E0502030303020204" pitchFamily="34" charset="0"/>
              </a:rPr>
              <a:t>kn</a:t>
            </a:r>
          </a:p>
          <a:p>
            <a:pPr marL="285750" indent="-285750">
              <a:buFont typeface="Wingdings" panose="05000000000000000000" pitchFamily="2" charset="2"/>
              <a:buChar char="¥"/>
            </a:pPr>
            <a:endParaRPr lang="hr-HR" sz="2000" dirty="0">
              <a:solidFill>
                <a:srgbClr val="C00000"/>
              </a:solidFill>
              <a:latin typeface="Candara" panose="020E0502030303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¥"/>
            </a:pPr>
            <a:r>
              <a:rPr lang="hr-HR" sz="2000" dirty="0">
                <a:latin typeface="Candara" panose="020E0502030303020204" pitchFamily="34" charset="0"/>
              </a:rPr>
              <a:t>Pripremiti Poziv za energetsku obnovu </a:t>
            </a:r>
            <a:r>
              <a:rPr lang="hr-HR" sz="2000" b="1" dirty="0" smtClean="0">
                <a:latin typeface="Candara" panose="020E0502030303020204" pitchFamily="34" charset="0"/>
              </a:rPr>
              <a:t>obiteljskih kuća </a:t>
            </a:r>
            <a:endParaRPr lang="hr-HR" sz="2000" dirty="0">
              <a:latin typeface="Candara" panose="020E0502030303020204" pitchFamily="34" charset="0"/>
            </a:endParaRPr>
          </a:p>
          <a:p>
            <a:r>
              <a:rPr lang="hr-HR" sz="2000" dirty="0" smtClean="0">
                <a:solidFill>
                  <a:srgbClr val="C00000"/>
                </a:solidFill>
                <a:latin typeface="Candara" panose="020E0502030303020204" pitchFamily="34" charset="0"/>
              </a:rPr>
              <a:t>      vrijednost </a:t>
            </a:r>
            <a:r>
              <a:rPr lang="hr-HR" sz="2000" dirty="0">
                <a:solidFill>
                  <a:srgbClr val="C00000"/>
                </a:solidFill>
                <a:latin typeface="Candara" panose="020E0502030303020204" pitchFamily="34" charset="0"/>
              </a:rPr>
              <a:t>225 mil </a:t>
            </a:r>
            <a:r>
              <a:rPr lang="hr-HR" sz="2000" dirty="0" smtClean="0">
                <a:solidFill>
                  <a:srgbClr val="C00000"/>
                </a:solidFill>
                <a:latin typeface="Candara" panose="020E0502030303020204" pitchFamily="34" charset="0"/>
              </a:rPr>
              <a:t>kn</a:t>
            </a:r>
          </a:p>
          <a:p>
            <a:endParaRPr lang="hr-HR" sz="2000" dirty="0">
              <a:solidFill>
                <a:srgbClr val="C00000"/>
              </a:solidFill>
              <a:latin typeface="Candara" panose="020E0502030303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¥"/>
            </a:pPr>
            <a:r>
              <a:rPr lang="hr-HR" sz="2000" dirty="0" smtClean="0">
                <a:latin typeface="Candara" panose="020E0502030303020204" pitchFamily="34" charset="0"/>
              </a:rPr>
              <a:t>Program </a:t>
            </a:r>
            <a:r>
              <a:rPr lang="hr-HR" sz="2000" dirty="0">
                <a:latin typeface="Candara" panose="020E0502030303020204" pitchFamily="34" charset="0"/>
              </a:rPr>
              <a:t>energetske obnove </a:t>
            </a:r>
            <a:r>
              <a:rPr lang="hr-HR" sz="2000" b="1" dirty="0">
                <a:latin typeface="Candara" panose="020E0502030303020204" pitchFamily="34" charset="0"/>
              </a:rPr>
              <a:t>zgrada javnog sektora </a:t>
            </a:r>
            <a:r>
              <a:rPr lang="hr-HR" sz="2000" dirty="0">
                <a:latin typeface="Candara" panose="020E0502030303020204" pitchFamily="34" charset="0"/>
              </a:rPr>
              <a:t>za period </a:t>
            </a:r>
            <a:r>
              <a:rPr lang="hr-HR" sz="2000" dirty="0" smtClean="0">
                <a:latin typeface="Candara" panose="020E0502030303020204" pitchFamily="34" charset="0"/>
              </a:rPr>
              <a:t>2016.-2020. - upućen </a:t>
            </a:r>
            <a:r>
              <a:rPr lang="hr-HR" sz="2000" dirty="0">
                <a:latin typeface="Candara" panose="020E0502030303020204" pitchFamily="34" charset="0"/>
              </a:rPr>
              <a:t>Vladi RH na usvajanje </a:t>
            </a:r>
            <a:r>
              <a:rPr lang="hr-HR" sz="2000" dirty="0" smtClean="0">
                <a:latin typeface="Candara" panose="020E0502030303020204" pitchFamily="34" charset="0"/>
              </a:rPr>
              <a:t>- vrijednost </a:t>
            </a:r>
            <a:r>
              <a:rPr lang="hr-HR" sz="2000" dirty="0">
                <a:latin typeface="Candara" panose="020E0502030303020204" pitchFamily="34" charset="0"/>
              </a:rPr>
              <a:t>1.58 milijardi </a:t>
            </a:r>
            <a:r>
              <a:rPr lang="hr-HR" sz="2000" dirty="0" smtClean="0">
                <a:latin typeface="Candara" panose="020E0502030303020204" pitchFamily="34" charset="0"/>
              </a:rPr>
              <a:t>kn</a:t>
            </a:r>
          </a:p>
          <a:p>
            <a:endParaRPr lang="hr-HR" sz="2000" dirty="0" smtClean="0">
              <a:latin typeface="Candara" panose="020E0502030303020204" pitchFamily="34" charset="0"/>
            </a:endParaRPr>
          </a:p>
          <a:p>
            <a:pPr marL="285750" lvl="1" indent="-285750">
              <a:buFont typeface="Wingdings" panose="05000000000000000000" pitchFamily="2" charset="2"/>
              <a:buChar char="¥"/>
            </a:pPr>
            <a:r>
              <a:rPr lang="hr-HR" sz="2000" dirty="0">
                <a:latin typeface="Candara" panose="020E0502030303020204" pitchFamily="34" charset="0"/>
              </a:rPr>
              <a:t>Izraditi Program poticanja gradnje novih i obnavljanje postojećih zgrada do standarda gotovo nulte energije </a:t>
            </a:r>
            <a:endParaRPr lang="hr-HR" sz="2000" dirty="0" smtClean="0">
              <a:latin typeface="Candara" panose="020E0502030303020204" pitchFamily="34" charset="0"/>
            </a:endParaRPr>
          </a:p>
          <a:p>
            <a:pPr marL="0" lvl="1"/>
            <a:endParaRPr lang="hr-HR" sz="2000" dirty="0" smtClean="0">
              <a:latin typeface="Candara" panose="020E0502030303020204" pitchFamily="34" charset="0"/>
            </a:endParaRPr>
          </a:p>
          <a:p>
            <a:pPr marL="285750" lvl="1" indent="-285750">
              <a:buFont typeface="Wingdings" panose="05000000000000000000" pitchFamily="2" charset="2"/>
              <a:buChar char="¥"/>
            </a:pPr>
            <a:r>
              <a:rPr lang="hr-HR" sz="2000" dirty="0">
                <a:latin typeface="Candara" panose="020E0502030303020204" pitchFamily="34" charset="0"/>
              </a:rPr>
              <a:t>Razvoj aplikacije e-energetsko certificiranje kao </a:t>
            </a:r>
            <a:r>
              <a:rPr lang="hr-HR" sz="2000" dirty="0" err="1">
                <a:latin typeface="Candara" panose="020E0502030303020204" pitchFamily="34" charset="0"/>
              </a:rPr>
              <a:t>podmodula</a:t>
            </a:r>
            <a:r>
              <a:rPr lang="hr-HR" sz="2000" dirty="0">
                <a:latin typeface="Candara" panose="020E0502030303020204" pitchFamily="34" charset="0"/>
              </a:rPr>
              <a:t> ISPU (projekt </a:t>
            </a:r>
            <a:r>
              <a:rPr lang="hr-HR" sz="2000" i="1" dirty="0" smtClean="0">
                <a:latin typeface="Candara" panose="020E0502030303020204" pitchFamily="34" charset="0"/>
              </a:rPr>
              <a:t>e-građani</a:t>
            </a:r>
            <a:r>
              <a:rPr lang="hr-HR" sz="2000" dirty="0" smtClean="0">
                <a:latin typeface="Candara" panose="020E0502030303020204" pitchFamily="34" charset="0"/>
              </a:rPr>
              <a:t>) kojim </a:t>
            </a:r>
            <a:r>
              <a:rPr lang="hr-HR" sz="2000" dirty="0">
                <a:latin typeface="Candara" panose="020E0502030303020204" pitchFamily="34" charset="0"/>
              </a:rPr>
              <a:t>se građanima omogućuje uvid u podatke o energetskom certificiranju zgrada i za to ovlaštenih osoba na području </a:t>
            </a:r>
            <a:r>
              <a:rPr lang="hr-HR" sz="2000" dirty="0" smtClean="0">
                <a:latin typeface="Candara" panose="020E0502030303020204" pitchFamily="34" charset="0"/>
              </a:rPr>
              <a:t>RH</a:t>
            </a:r>
            <a:endParaRPr lang="hr-HR" sz="2000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6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29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954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zervirano mjesto broja slajd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C041-A65C-4A9E-8B13-9EA2D595E87D}" type="slidenum">
              <a:rPr lang="hr-HR" smtClean="0"/>
              <a:pPr/>
              <a:t>3</a:t>
            </a:fld>
            <a:endParaRPr lang="hr-HR"/>
          </a:p>
        </p:txBody>
      </p:sp>
      <p:sp>
        <p:nvSpPr>
          <p:cNvPr id="14" name="Pravokutnik 13"/>
          <p:cNvSpPr/>
          <p:nvPr/>
        </p:nvSpPr>
        <p:spPr>
          <a:xfrm>
            <a:off x="5004048" y="1916832"/>
            <a:ext cx="39604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dirty="0" smtClean="0">
                <a:latin typeface="Candara" panose="020E0502030303020204" pitchFamily="34" charset="0"/>
                <a:cs typeface="Arial" pitchFamily="34" charset="0"/>
              </a:rPr>
              <a:t>zgrade su najveći </a:t>
            </a:r>
            <a:r>
              <a:rPr lang="hr-HR" dirty="0">
                <a:latin typeface="Candara" panose="020E0502030303020204" pitchFamily="34" charset="0"/>
                <a:cs typeface="Arial" pitchFamily="34" charset="0"/>
              </a:rPr>
              <a:t>pojedinačni potrošači </a:t>
            </a:r>
            <a:r>
              <a:rPr lang="hr-HR" dirty="0" smtClean="0">
                <a:latin typeface="Candara" panose="020E0502030303020204" pitchFamily="34" charset="0"/>
                <a:cs typeface="Arial" pitchFamily="34" charset="0"/>
              </a:rPr>
              <a:t>energije</a:t>
            </a:r>
          </a:p>
          <a:p>
            <a:pPr marL="285750" indent="-285750"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dirty="0">
                <a:latin typeface="Candara" panose="020E0502030303020204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Candara" panose="020E0502030303020204" pitchFamily="34" charset="0"/>
                <a:cs typeface="Arial" pitchFamily="34" charset="0"/>
              </a:rPr>
              <a:t>u EU 75% zgrada je energetski neučinkovito</a:t>
            </a:r>
          </a:p>
          <a:p>
            <a:pPr marL="285750" indent="-285750"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dirty="0">
                <a:latin typeface="Candara" panose="020E0502030303020204" pitchFamily="34" charset="0"/>
                <a:cs typeface="Arial" pitchFamily="34" charset="0"/>
              </a:rPr>
              <a:t>g</a:t>
            </a:r>
            <a:r>
              <a:rPr lang="hr-HR" dirty="0" smtClean="0">
                <a:latin typeface="Candara" panose="020E0502030303020204" pitchFamily="34" charset="0"/>
                <a:cs typeface="Arial" pitchFamily="34" charset="0"/>
              </a:rPr>
              <a:t>odišnja obnova na razini DČ u EU je samo 0,4% - 1,2% ukupnog fonda zgrada</a:t>
            </a:r>
            <a:endParaRPr lang="hr-HR" dirty="0">
              <a:latin typeface="Candara" panose="020E0502030303020204" pitchFamily="34" charset="0"/>
              <a:cs typeface="Arial" pitchFamily="34" charset="0"/>
            </a:endParaRPr>
          </a:p>
          <a:p>
            <a:pPr marL="285750" lvl="1" indent="-285750">
              <a:buClr>
                <a:schemeClr val="bg1">
                  <a:lumMod val="60000"/>
                  <a:lumOff val="40000"/>
                </a:schemeClr>
              </a:buClr>
              <a:buFont typeface="Wingdings" pitchFamily="2" charset="2"/>
              <a:buChar char="¥"/>
              <a:defRPr/>
            </a:pPr>
            <a:endParaRPr lang="hr-HR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Chart 3"/>
          <p:cNvGraphicFramePr/>
          <p:nvPr>
            <p:extLst>
              <p:ext uri="{D42A27DB-BD31-4B8C-83A1-F6EECF244321}">
                <p14:modId xmlns:p14="http://schemas.microsoft.com/office/powerpoint/2010/main" val="3098228431"/>
              </p:ext>
            </p:extLst>
          </p:nvPr>
        </p:nvGraphicFramePr>
        <p:xfrm>
          <a:off x="-468560" y="1331404"/>
          <a:ext cx="5364088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Pravokutnik 3"/>
          <p:cNvSpPr/>
          <p:nvPr/>
        </p:nvSpPr>
        <p:spPr>
          <a:xfrm>
            <a:off x="395536" y="692696"/>
            <a:ext cx="60168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600" b="1" dirty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</a:rPr>
              <a:t>Cilj:  Energetski </a:t>
            </a:r>
            <a:r>
              <a:rPr lang="hr-HR" sz="2600" b="1" dirty="0" smtClean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</a:rPr>
              <a:t>učinkovito  </a:t>
            </a:r>
            <a:r>
              <a:rPr lang="hr-HR" sz="2600" b="1" dirty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</a:rPr>
              <a:t>graditeljstvo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529611" y="4429040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Izvor : EIHP</a:t>
            </a:r>
            <a:endParaRPr lang="hr-HR" sz="1400" dirty="0"/>
          </a:p>
        </p:txBody>
      </p:sp>
      <p:sp>
        <p:nvSpPr>
          <p:cNvPr id="10" name="Pravokutnik 13"/>
          <p:cNvSpPr/>
          <p:nvPr/>
        </p:nvSpPr>
        <p:spPr>
          <a:xfrm>
            <a:off x="585142" y="4929741"/>
            <a:ext cx="83793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dirty="0">
                <a:latin typeface="Candara" panose="020E0502030303020204" pitchFamily="34" charset="0"/>
                <a:cs typeface="Arial" pitchFamily="34" charset="0"/>
              </a:rPr>
              <a:t>g</a:t>
            </a:r>
            <a:r>
              <a:rPr lang="hr-HR" dirty="0" smtClean="0">
                <a:latin typeface="Candara" panose="020E0502030303020204" pitchFamily="34" charset="0"/>
                <a:cs typeface="Arial" pitchFamily="34" charset="0"/>
              </a:rPr>
              <a:t>rađevinska industrija  ostvaruje 9% EU BDP-a i osigurava 18 milijuna radnih mjesta</a:t>
            </a:r>
          </a:p>
          <a:p>
            <a:pPr marL="285750" indent="-285750"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dirty="0">
                <a:latin typeface="Candara" panose="020E0502030303020204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Candara" panose="020E0502030303020204" pitchFamily="34" charset="0"/>
                <a:cs typeface="Arial" pitchFamily="34" charset="0"/>
              </a:rPr>
              <a:t>građevinskim aktivnostima na obnovi zgrada ostvaruje se dvostruko veća vrijednost nego kod izgradnje novih zgrada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3199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49227" y="548680"/>
            <a:ext cx="4258816" cy="1143000"/>
          </a:xfrm>
        </p:spPr>
        <p:txBody>
          <a:bodyPr/>
          <a:lstStyle/>
          <a:p>
            <a:pPr algn="ctr"/>
            <a:r>
              <a:rPr lang="hr-HR" sz="3600" dirty="0" smtClean="0">
                <a:solidFill>
                  <a:srgbClr val="BA3A30"/>
                </a:solidFill>
                <a:latin typeface="Candara" panose="020E0502030303020204" pitchFamily="34" charset="0"/>
              </a:rPr>
              <a:t>Hvala na pozornosti!</a:t>
            </a:r>
            <a:endParaRPr lang="hr-HR" sz="3600" dirty="0">
              <a:solidFill>
                <a:srgbClr val="BA3A30"/>
              </a:solidFill>
              <a:latin typeface="Candara" panose="020E0502030303020204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C041-A65C-4A9E-8B13-9EA2D595E87D}" type="slidenum">
              <a:rPr lang="hr-HR" smtClean="0"/>
              <a:pPr/>
              <a:t>30</a:t>
            </a:fld>
            <a:endParaRPr lang="hr-H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BuildUpSkills2Architects300.jp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1556792"/>
            <a:ext cx="3333750" cy="2219325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5756876" y="3582519"/>
            <a:ext cx="61587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Izvor: web</a:t>
            </a:r>
          </a:p>
        </p:txBody>
      </p:sp>
      <p:sp>
        <p:nvSpPr>
          <p:cNvPr id="8" name="Rezervirano mjesto sadržaja 6"/>
          <p:cNvSpPr>
            <a:spLocks noGrp="1"/>
          </p:cNvSpPr>
          <p:nvPr>
            <p:ph idx="1"/>
          </p:nvPr>
        </p:nvSpPr>
        <p:spPr>
          <a:xfrm>
            <a:off x="1331640" y="4005064"/>
            <a:ext cx="6120680" cy="288032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hr-HR" sz="1800" dirty="0">
                <a:latin typeface="Candara" pitchFamily="34" charset="0"/>
              </a:rPr>
              <a:t>Ministarstvo graditeljstva i prostornoga uređenja</a:t>
            </a:r>
            <a:br>
              <a:rPr lang="hr-HR" sz="1800" dirty="0">
                <a:latin typeface="Candara" pitchFamily="34" charset="0"/>
              </a:rPr>
            </a:br>
            <a:r>
              <a:rPr lang="hr-HR" sz="1800" dirty="0">
                <a:solidFill>
                  <a:schemeClr val="accent4">
                    <a:lumMod val="75000"/>
                  </a:schemeClr>
                </a:solidFill>
                <a:latin typeface="Candara" pitchFamily="34" charset="0"/>
              </a:rPr>
              <a:t>www.mgipu.hr</a:t>
            </a:r>
          </a:p>
          <a:p>
            <a:pPr marL="0" indent="0" algn="ctr">
              <a:buNone/>
              <a:defRPr/>
            </a:pPr>
            <a:r>
              <a:rPr lang="hr-HR" sz="1800" dirty="0" err="1" smtClean="0">
                <a:solidFill>
                  <a:schemeClr val="accent4">
                    <a:lumMod val="75000"/>
                  </a:schemeClr>
                </a:solidFill>
                <a:latin typeface="Candara" pitchFamily="34" charset="0"/>
              </a:rPr>
              <a:t>energetska.ucinkovitost</a:t>
            </a:r>
            <a:r>
              <a:rPr lang="hr-HR" sz="1800" dirty="0" smtClean="0">
                <a:solidFill>
                  <a:schemeClr val="accent4">
                    <a:lumMod val="75000"/>
                  </a:schemeClr>
                </a:solidFill>
                <a:latin typeface="Candara" pitchFamily="34" charset="0"/>
              </a:rPr>
              <a:t>@</a:t>
            </a:r>
            <a:r>
              <a:rPr lang="hr-HR" sz="1800" dirty="0" err="1" smtClean="0">
                <a:solidFill>
                  <a:schemeClr val="accent4">
                    <a:lumMod val="75000"/>
                  </a:schemeClr>
                </a:solidFill>
                <a:latin typeface="Candara" pitchFamily="34" charset="0"/>
              </a:rPr>
              <a:t>mgipu.hr</a:t>
            </a:r>
            <a:endParaRPr lang="hr-HR" sz="1800" dirty="0">
              <a:solidFill>
                <a:schemeClr val="accent4">
                  <a:lumMod val="75000"/>
                </a:schemeClr>
              </a:solidFill>
              <a:latin typeface="Candara" pitchFamily="34" charset="0"/>
            </a:endParaRPr>
          </a:p>
          <a:p>
            <a:pPr marL="0" indent="0" algn="ctr">
              <a:buNone/>
              <a:defRPr/>
            </a:pPr>
            <a:endParaRPr lang="hr-HR" sz="1800" dirty="0">
              <a:latin typeface="Candara" pitchFamily="34" charset="0"/>
            </a:endParaRPr>
          </a:p>
          <a:p>
            <a:pPr marL="0" indent="0" algn="ctr">
              <a:buNone/>
              <a:defRPr/>
            </a:pPr>
            <a:r>
              <a:rPr lang="hr-HR" sz="1800" dirty="0">
                <a:latin typeface="Candara" pitchFamily="34" charset="0"/>
              </a:rPr>
              <a:t>Irena Križ </a:t>
            </a:r>
            <a:r>
              <a:rPr lang="hr-HR" sz="1800" dirty="0" err="1">
                <a:latin typeface="Candara" pitchFamily="34" charset="0"/>
              </a:rPr>
              <a:t>Šelendić</a:t>
            </a:r>
            <a:r>
              <a:rPr lang="hr-HR" sz="1800" dirty="0">
                <a:latin typeface="Candara" pitchFamily="34" charset="0"/>
              </a:rPr>
              <a:t>, dipl.ing.građ.</a:t>
            </a:r>
          </a:p>
          <a:p>
            <a:pPr marL="0" indent="0" algn="ctr">
              <a:buNone/>
              <a:defRPr/>
            </a:pPr>
            <a:r>
              <a:rPr lang="hr-HR" sz="1800" dirty="0" smtClean="0">
                <a:latin typeface="Candara" pitchFamily="34" charset="0"/>
              </a:rPr>
              <a:t>Načelnica Sektora za </a:t>
            </a:r>
            <a:r>
              <a:rPr lang="hr-HR" sz="1800" dirty="0">
                <a:latin typeface="Candara" pitchFamily="34" charset="0"/>
              </a:rPr>
              <a:t>energetsku učinkovitost u </a:t>
            </a:r>
            <a:r>
              <a:rPr lang="hr-HR" sz="1800" dirty="0" err="1" smtClean="0">
                <a:latin typeface="Candara" pitchFamily="34" charset="0"/>
              </a:rPr>
              <a:t>zgradarstvu</a:t>
            </a:r>
            <a:endParaRPr lang="hr-HR" sz="1800" dirty="0" smtClean="0">
              <a:latin typeface="Candara" pitchFamily="34" charset="0"/>
            </a:endParaRPr>
          </a:p>
          <a:p>
            <a:pPr marL="0" indent="0" algn="ctr">
              <a:buNone/>
              <a:defRPr/>
            </a:pPr>
            <a:r>
              <a:rPr lang="hr-HR" sz="1800" dirty="0" smtClean="0">
                <a:solidFill>
                  <a:schemeClr val="accent4">
                    <a:lumMod val="75000"/>
                  </a:schemeClr>
                </a:solidFill>
                <a:latin typeface="Candara" pitchFamily="34" charset="0"/>
              </a:rPr>
              <a:t>irena.kriz.selendic@mgipu.hr</a:t>
            </a:r>
            <a:endParaRPr lang="hr-HR" sz="1800" dirty="0">
              <a:solidFill>
                <a:schemeClr val="accent4">
                  <a:lumMod val="75000"/>
                </a:schemeClr>
              </a:solidFill>
              <a:latin typeface="Candara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533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108520" y="620688"/>
            <a:ext cx="8229600" cy="936104"/>
          </a:xfrm>
        </p:spPr>
        <p:txBody>
          <a:bodyPr>
            <a:normAutofit/>
          </a:bodyPr>
          <a:lstStyle/>
          <a:p>
            <a:r>
              <a:rPr lang="hr-HR" sz="2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Sredstvo: Poboljšavanje propisa za građenje</a:t>
            </a:r>
            <a:endParaRPr lang="hr-HR" sz="2600" dirty="0">
              <a:solidFill>
                <a:schemeClr val="tx2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11" name="Rezervirano mjesto sadržaja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703101"/>
              </p:ext>
            </p:extLst>
          </p:nvPr>
        </p:nvGraphicFramePr>
        <p:xfrm>
          <a:off x="1547664" y="1628800"/>
          <a:ext cx="5544616" cy="3052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kstniOkvir 9"/>
          <p:cNvSpPr txBox="1"/>
          <p:nvPr/>
        </p:nvSpPr>
        <p:spPr>
          <a:xfrm>
            <a:off x="467544" y="4725144"/>
            <a:ext cx="813690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hr-HR" dirty="0">
                <a:latin typeface="Candara" panose="020E0502030303020204" pitchFamily="34" charset="0"/>
                <a:cs typeface="Arial" pitchFamily="34" charset="0"/>
              </a:rPr>
              <a:t>Svako unaprjeđenje propisa iz područja gradnje rezultira smanjenjem potrošnje energije za </a:t>
            </a:r>
            <a:r>
              <a:rPr lang="hr-HR" dirty="0" smtClean="0">
                <a:latin typeface="Candara" panose="020E0502030303020204" pitchFamily="34" charset="0"/>
                <a:cs typeface="Arial" pitchFamily="34" charset="0"/>
              </a:rPr>
              <a:t>grijanje:</a:t>
            </a:r>
          </a:p>
          <a:p>
            <a:pPr marL="742950" lvl="1" indent="-285750" algn="just">
              <a:buFont typeface="Calibri" panose="020F0502020204030204" pitchFamily="34" charset="0"/>
              <a:buChar char="→"/>
            </a:pPr>
            <a:r>
              <a:rPr lang="hr-HR" dirty="0" smtClean="0">
                <a:latin typeface="Candara" panose="020E0502030303020204" pitchFamily="34" charset="0"/>
                <a:cs typeface="Arial" pitchFamily="34" charset="0"/>
              </a:rPr>
              <a:t>smanjenje za prosječno oko 50% u odnosu na period prije implementacije EPBD </a:t>
            </a:r>
          </a:p>
          <a:p>
            <a:pPr marL="742950" lvl="1" indent="-285750" algn="just">
              <a:buFont typeface="Calibri" panose="020F0502020204030204" pitchFamily="34" charset="0"/>
              <a:buChar char="→"/>
            </a:pPr>
            <a:r>
              <a:rPr lang="hr-HR" dirty="0" smtClean="0">
                <a:latin typeface="Candara" panose="020E0502030303020204" pitchFamily="34" charset="0"/>
                <a:cs typeface="Arial" pitchFamily="34" charset="0"/>
              </a:rPr>
              <a:t>nove </a:t>
            </a:r>
            <a:r>
              <a:rPr lang="hr-HR" dirty="0">
                <a:latin typeface="Candara" panose="020E0502030303020204" pitchFamily="34" charset="0"/>
                <a:cs typeface="Arial" pitchFamily="34" charset="0"/>
              </a:rPr>
              <a:t>uštede koje se planiraju u budućem periodu iznosile bi dodatnih 20% </a:t>
            </a:r>
            <a:r>
              <a:rPr lang="hr-HR" dirty="0" smtClean="0">
                <a:latin typeface="Candara" panose="020E0502030303020204" pitchFamily="34" charset="0"/>
                <a:cs typeface="Arial" pitchFamily="34" charset="0"/>
              </a:rPr>
              <a:t>(projekcija</a:t>
            </a:r>
            <a:r>
              <a:rPr lang="hr-HR" dirty="0">
                <a:latin typeface="Candara" panose="020E0502030303020204" pitchFamily="34" charset="0"/>
                <a:cs typeface="Arial" pitchFamily="34" charset="0"/>
              </a:rPr>
              <a:t>) </a:t>
            </a:r>
            <a:endParaRPr lang="hr-HR" dirty="0">
              <a:latin typeface="Candara" panose="020E0502030303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857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683568" y="1063604"/>
            <a:ext cx="61744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6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Zakon o gradnji </a:t>
            </a:r>
            <a:r>
              <a:rPr lang="hr-HR" sz="2600" b="1" dirty="0">
                <a:solidFill>
                  <a:srgbClr val="0070C0"/>
                </a:solidFill>
                <a:latin typeface="Candara" panose="020E0502030303020204" pitchFamily="34" charset="0"/>
                <a:cs typeface="Arial" pitchFamily="34" charset="0"/>
              </a:rPr>
              <a:t> </a:t>
            </a:r>
            <a:r>
              <a:rPr lang="hr-HR" sz="2600" dirty="0" smtClean="0">
                <a:solidFill>
                  <a:srgbClr val="0070C0"/>
                </a:solidFill>
                <a:latin typeface="Candara" panose="020E0502030303020204" pitchFamily="34" charset="0"/>
                <a:cs typeface="Arial" pitchFamily="34" charset="0"/>
              </a:rPr>
              <a:t>(NN 153/13</a:t>
            </a:r>
            <a:r>
              <a:rPr lang="hr-HR" dirty="0">
                <a:solidFill>
                  <a:srgbClr val="0070C0"/>
                </a:solidFill>
                <a:cs typeface="Arial" pitchFamily="34" charset="0"/>
              </a:rPr>
              <a:t>)</a:t>
            </a:r>
            <a:endParaRPr lang="en-US" altLang="sr-Latn-RS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388" y="1556047"/>
            <a:ext cx="8856662" cy="5185321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hr-HR" altLang="sr-Latn-RS" dirty="0" smtClean="0">
              <a:latin typeface="Calibri" pitchFamily="34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altLang="sr-Latn-RS" sz="2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Arial" charset="0"/>
              </a:rPr>
              <a:t>U</a:t>
            </a:r>
            <a:r>
              <a:rPr lang="hr-HR" altLang="sr-Latn-RS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Arial" charset="0"/>
              </a:rPr>
              <a:t> pravni poredak  Republike Hrvatske u cijelosti prenosi Direktivu 2010/31/EU Europskog parlamenta i Vijeća od 19. svibnja 2010. o energetskoj učinkovitosti zgrada (EPBD 2010/31/EU) </a:t>
            </a:r>
          </a:p>
          <a:p>
            <a:pPr marL="342900" indent="-342900">
              <a:spcBef>
                <a:spcPct val="20000"/>
              </a:spcBef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altLang="sr-Latn-RS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Arial" charset="0"/>
              </a:rPr>
              <a:t>G</a:t>
            </a:r>
            <a:r>
              <a:rPr lang="vi-VN" altLang="sr-Latn-RS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Arial" charset="0"/>
              </a:rPr>
              <a:t>rađevina</a:t>
            </a:r>
            <a:r>
              <a:rPr lang="hr-HR" altLang="sr-Latn-RS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Arial" charset="0"/>
              </a:rPr>
              <a:t> </a:t>
            </a:r>
            <a:r>
              <a:rPr lang="vi-VN" altLang="sr-Latn-RS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Arial" charset="0"/>
              </a:rPr>
              <a:t>mora biti projektirana i izgrađena na način da tijekom svog trajanja ispunjava temeljne zahtjeve za građevinu</a:t>
            </a:r>
            <a:endParaRPr lang="hr-HR" altLang="sr-Latn-RS" sz="20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altLang="sr-Latn-RS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Arial" charset="0"/>
              </a:rPr>
              <a:t>Jedan od temeljnih zahtjeva za građevinu je </a:t>
            </a:r>
            <a:r>
              <a:rPr lang="hr-HR" altLang="sr-Latn-RS" sz="20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G</a:t>
            </a:r>
            <a:r>
              <a:rPr lang="vi-VN" altLang="sr-Latn-RS" sz="20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OSPODARENJE ENERGIJOM I OČUVANJE TOPLINE</a:t>
            </a:r>
            <a:r>
              <a:rPr lang="hr-HR" altLang="sr-Latn-RS" sz="20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    </a:t>
            </a:r>
            <a:endParaRPr lang="vi-VN" altLang="sr-Latn-RS" sz="20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spcBef>
                <a:spcPct val="20000"/>
              </a:spcBef>
              <a:buFontTx/>
              <a:buChar char="-"/>
              <a:defRPr/>
            </a:pPr>
            <a:endParaRPr lang="hr-HR" altLang="sr-Latn-RS" dirty="0" smtClean="0">
              <a:latin typeface="Calibri" pitchFamily="34" charset="0"/>
              <a:cs typeface="Arial" charset="0"/>
            </a:endParaRPr>
          </a:p>
        </p:txBody>
      </p:sp>
      <p:sp>
        <p:nvSpPr>
          <p:cNvPr id="14" name="Zaobljeni pravokutni oblačić 13"/>
          <p:cNvSpPr/>
          <p:nvPr/>
        </p:nvSpPr>
        <p:spPr>
          <a:xfrm>
            <a:off x="2411760" y="4293096"/>
            <a:ext cx="5976664" cy="208823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B w="38100" h="38100" prst="relaxedInset"/>
            </a:sp3d>
          </a:bodyPr>
          <a:lstStyle/>
          <a:p>
            <a:pPr>
              <a:spcBef>
                <a:spcPct val="20000"/>
              </a:spcBef>
              <a:buClr>
                <a:schemeClr val="bg2">
                  <a:lumMod val="10000"/>
                </a:schemeClr>
              </a:buClr>
              <a:defRPr/>
            </a:pPr>
            <a:r>
              <a:rPr lang="vi-VN" altLang="sr-Latn-RS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Građevine i njihove instalacije za grijanje, hlađenje, osvjetljenje i provjetravanje moraju biti projektirane i izgrađene tako da količina energije koju zahtijevaju ostane na niskoj razini, uzimajući u obzir korisnike i klimatske uvjete smještaja građevine. Građevine također moraju biti energetski učinkovite, tako da koriste što je moguće manje energije tijekom građenja i razgradnje.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211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409692" y="907479"/>
            <a:ext cx="540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>
                <a:solidFill>
                  <a:srgbClr val="0070C0"/>
                </a:solidFill>
                <a:latin typeface="Candara" panose="020E0502030303020204" pitchFamily="34" charset="0"/>
              </a:rPr>
              <a:t>Zakon o gradnji </a:t>
            </a:r>
            <a:r>
              <a:rPr lang="hr-HR" sz="3200" b="1" dirty="0">
                <a:solidFill>
                  <a:srgbClr val="0070C0"/>
                </a:solidFill>
                <a:latin typeface="Candara" panose="020E0502030303020204" pitchFamily="34" charset="0"/>
                <a:cs typeface="Arial" pitchFamily="34" charset="0"/>
              </a:rPr>
              <a:t> </a:t>
            </a:r>
            <a:r>
              <a:rPr lang="hr-HR" sz="3200" dirty="0">
                <a:solidFill>
                  <a:srgbClr val="0070C0"/>
                </a:solidFill>
                <a:latin typeface="Candara" panose="020E0502030303020204" pitchFamily="34" charset="0"/>
                <a:cs typeface="Arial" pitchFamily="34" charset="0"/>
              </a:rPr>
              <a:t>(NN 153/13</a:t>
            </a:r>
            <a:r>
              <a:rPr lang="hr-HR" sz="3200" dirty="0">
                <a:solidFill>
                  <a:srgbClr val="0070C0"/>
                </a:solidFill>
                <a:cs typeface="Arial" pitchFamily="34" charset="0"/>
              </a:rPr>
              <a:t>)</a:t>
            </a:r>
            <a:endParaRPr lang="en-US" altLang="sr-Latn-RS" sz="32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95536" y="2175264"/>
            <a:ext cx="8095391" cy="3168352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ct val="20000"/>
              </a:spcBef>
              <a:buFont typeface="Calibri" panose="020F0502020204030204" pitchFamily="34" charset="0"/>
              <a:buChar char="→"/>
              <a:defRPr/>
            </a:pPr>
            <a:endParaRPr lang="hr-HR" altLang="sr-Latn-RS" sz="2000" dirty="0" smtClean="0">
              <a:latin typeface="Calibri" pitchFamily="34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spcAft>
                <a:spcPts val="500"/>
              </a:spcAft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Definiciju </a:t>
            </a:r>
            <a:r>
              <a:rPr lang="hr-HR" sz="20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energetskog svojstva zgrade </a:t>
            </a:r>
            <a:endParaRPr lang="hr-HR" sz="2000" dirty="0" smtClean="0">
              <a:solidFill>
                <a:schemeClr val="bg2">
                  <a:lumMod val="10000"/>
                </a:schemeClr>
              </a:solidFill>
              <a:latin typeface="Candara" panose="020E0502030303020204" pitchFamily="34" charset="0"/>
            </a:endParaRPr>
          </a:p>
          <a:p>
            <a:pPr marL="342900" indent="-342900">
              <a:spcBef>
                <a:spcPct val="20000"/>
              </a:spcBef>
              <a:spcAft>
                <a:spcPts val="500"/>
              </a:spcAft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Zahtjeve </a:t>
            </a:r>
            <a:r>
              <a:rPr lang="hr-HR" sz="20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energetske </a:t>
            </a:r>
            <a:r>
              <a:rPr lang="hr-HR" sz="2000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učinkovitosti</a:t>
            </a:r>
            <a:endParaRPr lang="hr-HR" sz="2000" dirty="0">
              <a:solidFill>
                <a:schemeClr val="bg2">
                  <a:lumMod val="10000"/>
                </a:schemeClr>
              </a:solidFill>
              <a:latin typeface="Candara" panose="020E0502030303020204" pitchFamily="34" charset="0"/>
            </a:endParaRPr>
          </a:p>
          <a:p>
            <a:pPr marL="342900" indent="-342900">
              <a:spcBef>
                <a:spcPct val="20000"/>
              </a:spcBef>
              <a:spcAft>
                <a:spcPts val="500"/>
              </a:spcAft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Obavezu </a:t>
            </a:r>
            <a:r>
              <a:rPr lang="hr-HR" sz="20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i</a:t>
            </a:r>
            <a:r>
              <a:rPr lang="hr-HR" sz="2000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zrade Elaborata </a:t>
            </a:r>
            <a:r>
              <a:rPr lang="hr-HR" sz="20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alternativnih sustava opskrbe energijom</a:t>
            </a:r>
          </a:p>
          <a:p>
            <a:pPr marL="342900" indent="-342900">
              <a:spcBef>
                <a:spcPct val="20000"/>
              </a:spcBef>
              <a:spcAft>
                <a:spcPts val="500"/>
              </a:spcAft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Redoviti pregled sustava grijanja i sustava hlađenja </a:t>
            </a:r>
            <a:r>
              <a:rPr lang="hr-HR" sz="2000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ili klimatizacije u zgradi</a:t>
            </a:r>
            <a:endParaRPr lang="hr-HR" sz="2000" dirty="0">
              <a:solidFill>
                <a:schemeClr val="bg2">
                  <a:lumMod val="10000"/>
                </a:schemeClr>
              </a:solidFill>
              <a:latin typeface="Candara" panose="020E0502030303020204" pitchFamily="34" charset="0"/>
            </a:endParaRPr>
          </a:p>
          <a:p>
            <a:pPr marL="342900" indent="-342900">
              <a:spcBef>
                <a:spcPct val="20000"/>
              </a:spcBef>
              <a:spcAft>
                <a:spcPts val="500"/>
              </a:spcAft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Energetski pregled i </a:t>
            </a:r>
            <a:r>
              <a:rPr lang="hr-HR" sz="2000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energetski </a:t>
            </a:r>
            <a:r>
              <a:rPr lang="hr-HR" sz="20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certifikat zgrade</a:t>
            </a:r>
          </a:p>
          <a:p>
            <a:pPr marL="342900" indent="-342900">
              <a:spcBef>
                <a:spcPct val="20000"/>
              </a:spcBef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 smtClean="0">
                <a:latin typeface="Candara" panose="020E0502030303020204" pitchFamily="34" charset="0"/>
              </a:rPr>
              <a:t>O</a:t>
            </a:r>
            <a:r>
              <a:rPr lang="vi-VN" sz="2000" dirty="0" smtClean="0">
                <a:latin typeface="Candara" panose="020E0502030303020204" pitchFamily="34" charset="0"/>
              </a:rPr>
              <a:t>vlaštenja </a:t>
            </a:r>
            <a:r>
              <a:rPr lang="vi-VN" sz="2000" dirty="0">
                <a:latin typeface="Candara" panose="020E0502030303020204" pitchFamily="34" charset="0"/>
              </a:rPr>
              <a:t>osoba za energetsko certificiranje, energetske preglede zgrade te redovite preglede sustava grijanja i sustava hlađenja ili klimatizacije u zgradi </a:t>
            </a:r>
            <a:endParaRPr lang="hr-HR" sz="2000" dirty="0" smtClean="0">
              <a:latin typeface="Candara" panose="020E0502030303020204" pitchFamily="34" charset="0"/>
            </a:endParaRPr>
          </a:p>
          <a:p>
            <a:pPr marL="285750" indent="-285750">
              <a:spcBef>
                <a:spcPct val="20000"/>
              </a:spcBef>
              <a:spcAft>
                <a:spcPts val="800"/>
              </a:spcAft>
              <a:buFont typeface="Calibri" panose="020F0502020204030204" pitchFamily="34" charset="0"/>
              <a:buChar char="→"/>
              <a:defRPr/>
            </a:pPr>
            <a:r>
              <a:rPr lang="hr-HR" altLang="sr-Latn-RS" sz="2000" dirty="0" smtClean="0">
                <a:latin typeface="Candara" panose="020E0502030303020204" pitchFamily="34" charset="0"/>
                <a:cs typeface="Arial" charset="0"/>
              </a:rPr>
              <a:t> P</a:t>
            </a:r>
            <a:r>
              <a:rPr lang="vi-VN" altLang="sr-Latn-RS" sz="2000" dirty="0">
                <a:latin typeface="Candara" panose="020E0502030303020204" pitchFamily="34" charset="0"/>
                <a:cs typeface="Arial" charset="0"/>
              </a:rPr>
              <a:t>rovedb</a:t>
            </a:r>
            <a:r>
              <a:rPr lang="hr-HR" altLang="sr-Latn-RS" sz="2000" dirty="0">
                <a:latin typeface="Candara" panose="020E0502030303020204" pitchFamily="34" charset="0"/>
                <a:cs typeface="Arial" charset="0"/>
              </a:rPr>
              <a:t>a</a:t>
            </a:r>
            <a:r>
              <a:rPr lang="vi-VN" altLang="sr-Latn-RS" sz="2000" dirty="0">
                <a:latin typeface="Candara" panose="020E0502030303020204" pitchFamily="34" charset="0"/>
                <a:cs typeface="Arial" charset="0"/>
              </a:rPr>
              <a:t> programa izobrazbe </a:t>
            </a:r>
            <a:r>
              <a:rPr lang="hr-HR" altLang="sr-Latn-RS" sz="2000" dirty="0">
                <a:latin typeface="Candara" panose="020E0502030303020204" pitchFamily="34" charset="0"/>
                <a:cs typeface="Arial" charset="0"/>
              </a:rPr>
              <a:t>(Modul 1 i Modul 2</a:t>
            </a:r>
            <a:r>
              <a:rPr lang="hr-HR" altLang="sr-Latn-RS" sz="2000" dirty="0" smtClean="0">
                <a:latin typeface="Candara" panose="020E0502030303020204" pitchFamily="34" charset="0"/>
                <a:cs typeface="Arial" charset="0"/>
              </a:rPr>
              <a:t>)</a:t>
            </a:r>
            <a:endParaRPr lang="hr-HR" altLang="sr-Latn-RS" sz="2000" dirty="0">
              <a:latin typeface="Candara" panose="020E0502030303020204" pitchFamily="34" charset="0"/>
              <a:cs typeface="Arial" charset="0"/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653073" y="1743199"/>
            <a:ext cx="2550775" cy="461665"/>
          </a:xfrm>
          <a:prstGeom prst="rect">
            <a:avLst/>
          </a:prstGeom>
          <a:noFill/>
          <a:ln cmpd="dbl">
            <a:solidFill>
              <a:schemeClr val="bg1"/>
            </a:solidFill>
            <a:prstDash val="sysDot"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20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latin typeface="Candara" panose="020E0502030303020204" pitchFamily="34" charset="0"/>
              </a:rPr>
              <a:t>PROPISUJE</a:t>
            </a:r>
            <a:r>
              <a:rPr lang="hr-HR" sz="240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latin typeface="Candara" panose="020E0502030303020204" pitchFamily="34" charset="0"/>
              </a:rPr>
              <a:t> :</a:t>
            </a:r>
            <a:endParaRPr lang="hr-HR" sz="2400" dirty="0">
              <a:ln w="10160">
                <a:solidFill>
                  <a:schemeClr val="tx1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317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378768" y="960921"/>
            <a:ext cx="6174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Zakon o gradnji </a:t>
            </a:r>
            <a:r>
              <a:rPr lang="hr-HR" sz="3200" b="1" dirty="0">
                <a:solidFill>
                  <a:srgbClr val="0070C0"/>
                </a:solidFill>
                <a:latin typeface="Candara" panose="020E0502030303020204" pitchFamily="34" charset="0"/>
                <a:cs typeface="Arial" pitchFamily="34" charset="0"/>
              </a:rPr>
              <a:t> </a:t>
            </a:r>
            <a:r>
              <a:rPr lang="hr-HR" sz="3200" dirty="0" smtClean="0">
                <a:solidFill>
                  <a:srgbClr val="0070C0"/>
                </a:solidFill>
                <a:latin typeface="Candara" panose="020E0502030303020204" pitchFamily="34" charset="0"/>
                <a:cs typeface="Arial" pitchFamily="34" charset="0"/>
              </a:rPr>
              <a:t>(NN 153/13</a:t>
            </a:r>
            <a:r>
              <a:rPr lang="hr-HR" sz="3200" dirty="0">
                <a:solidFill>
                  <a:srgbClr val="0070C0"/>
                </a:solidFill>
                <a:cs typeface="Arial" pitchFamily="34" charset="0"/>
              </a:rPr>
              <a:t>)</a:t>
            </a:r>
            <a:endParaRPr lang="en-US" altLang="sr-Latn-RS" sz="32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55022" y="2043591"/>
            <a:ext cx="8211820" cy="3745161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ct val="20000"/>
              </a:spcBef>
              <a:spcAft>
                <a:spcPts val="800"/>
              </a:spcAft>
              <a:buFont typeface="Calibri" panose="020F0502020204030204" pitchFamily="34" charset="0"/>
              <a:buChar char="→"/>
              <a:defRPr/>
            </a:pPr>
            <a:endParaRPr lang="hr-HR" altLang="sr-Latn-RS" dirty="0">
              <a:latin typeface="Candara" panose="020E0502030303020204" pitchFamily="34" charset="0"/>
              <a:cs typeface="Arial" charset="0"/>
            </a:endParaRPr>
          </a:p>
          <a:p>
            <a:pPr marL="285750" indent="-285750">
              <a:spcBef>
                <a:spcPct val="20000"/>
              </a:spcBef>
              <a:spcAft>
                <a:spcPts val="800"/>
              </a:spcAft>
              <a:buFont typeface="Calibri" panose="020F0502020204030204" pitchFamily="34" charset="0"/>
              <a:buChar char="→"/>
              <a:defRPr/>
            </a:pPr>
            <a:r>
              <a:rPr lang="hr-HR" altLang="sr-Latn-RS" sz="2000" dirty="0">
                <a:latin typeface="Candara" panose="020E0502030303020204" pitchFamily="34" charset="0"/>
                <a:cs typeface="Arial" charset="0"/>
              </a:rPr>
              <a:t>M</a:t>
            </a:r>
            <a:r>
              <a:rPr lang="vi-VN" altLang="sr-Latn-RS" sz="2000" dirty="0">
                <a:latin typeface="Candara" panose="020E0502030303020204" pitchFamily="34" charset="0"/>
                <a:cs typeface="Arial" charset="0"/>
              </a:rPr>
              <a:t>ogućnost obavljanja poslova energetskih pregleda i energetskog </a:t>
            </a:r>
            <a:r>
              <a:rPr lang="hr-HR" altLang="sr-Latn-RS" sz="2000" dirty="0">
                <a:latin typeface="Candara" panose="020E0502030303020204" pitchFamily="34" charset="0"/>
                <a:cs typeface="Arial" charset="0"/>
              </a:rPr>
              <a:t/>
            </a:r>
            <a:br>
              <a:rPr lang="hr-HR" altLang="sr-Latn-RS" sz="2000" dirty="0">
                <a:latin typeface="Candara" panose="020E0502030303020204" pitchFamily="34" charset="0"/>
                <a:cs typeface="Arial" charset="0"/>
              </a:rPr>
            </a:br>
            <a:r>
              <a:rPr lang="vi-VN" altLang="sr-Latn-RS" sz="2000" dirty="0" smtClean="0">
                <a:latin typeface="Candara" panose="020E0502030303020204" pitchFamily="34" charset="0"/>
                <a:cs typeface="Arial" charset="0"/>
              </a:rPr>
              <a:t>certificiranja </a:t>
            </a:r>
            <a:r>
              <a:rPr lang="vi-VN" altLang="sr-Latn-RS" sz="2000" dirty="0">
                <a:latin typeface="Candara" panose="020E0502030303020204" pitchFamily="34" charset="0"/>
                <a:cs typeface="Arial" charset="0"/>
              </a:rPr>
              <a:t>osoba  iz država ugovornica Ugovora o Europskom </a:t>
            </a:r>
            <a:r>
              <a:rPr lang="hr-HR" altLang="sr-Latn-RS" sz="2000" dirty="0">
                <a:latin typeface="Candara" panose="020E0502030303020204" pitchFamily="34" charset="0"/>
                <a:cs typeface="Arial" charset="0"/>
              </a:rPr>
              <a:t>    </a:t>
            </a:r>
            <a:r>
              <a:rPr lang="hr-HR" altLang="sr-Latn-RS" sz="2000" dirty="0" smtClean="0">
                <a:latin typeface="Candara" panose="020E0502030303020204" pitchFamily="34" charset="0"/>
                <a:cs typeface="Arial" charset="0"/>
              </a:rPr>
              <a:t> </a:t>
            </a:r>
            <a:r>
              <a:rPr lang="vi-VN" altLang="sr-Latn-RS" sz="2000" dirty="0" smtClean="0">
                <a:latin typeface="Candara" panose="020E0502030303020204" pitchFamily="34" charset="0"/>
                <a:cs typeface="Arial" charset="0"/>
              </a:rPr>
              <a:t>ekonomskom </a:t>
            </a:r>
            <a:r>
              <a:rPr lang="hr-HR" altLang="sr-Latn-RS" sz="2000" dirty="0" smtClean="0">
                <a:latin typeface="Candara" panose="020E0502030303020204" pitchFamily="34" charset="0"/>
                <a:cs typeface="Arial" charset="0"/>
              </a:rPr>
              <a:t> </a:t>
            </a:r>
            <a:r>
              <a:rPr lang="vi-VN" altLang="sr-Latn-RS" sz="2000" dirty="0">
                <a:latin typeface="Candara" panose="020E0502030303020204" pitchFamily="34" charset="0"/>
                <a:cs typeface="Arial" charset="0"/>
              </a:rPr>
              <a:t>prostoru u Republici </a:t>
            </a:r>
            <a:r>
              <a:rPr lang="vi-VN" altLang="sr-Latn-RS" sz="2000" dirty="0" smtClean="0">
                <a:latin typeface="Candara" panose="020E0502030303020204" pitchFamily="34" charset="0"/>
                <a:cs typeface="Arial" charset="0"/>
              </a:rPr>
              <a:t>Hrvatskoj</a:t>
            </a:r>
            <a:endParaRPr lang="hr-HR" altLang="sr-Latn-RS" sz="2000" dirty="0" smtClean="0">
              <a:latin typeface="Candara" panose="020E0502030303020204" pitchFamily="34" charset="0"/>
              <a:cs typeface="Arial" charset="0"/>
            </a:endParaRPr>
          </a:p>
          <a:p>
            <a:pPr marL="285750" indent="-285750">
              <a:spcBef>
                <a:spcPct val="20000"/>
              </a:spcBef>
              <a:spcAft>
                <a:spcPts val="800"/>
              </a:spcAft>
              <a:buFont typeface="Calibri" panose="020F0502020204030204" pitchFamily="34" charset="0"/>
              <a:buChar char="→"/>
              <a:defRPr/>
            </a:pPr>
            <a:r>
              <a:rPr lang="hr-HR" altLang="sr-Latn-RS" sz="2000" dirty="0" smtClean="0">
                <a:latin typeface="Candara" panose="020E0502030303020204" pitchFamily="34" charset="0"/>
                <a:cs typeface="Arial" charset="0"/>
              </a:rPr>
              <a:t>Mogućnost pružanja usluga energetskog certificiranja i energetskog pregleda zgrade hrvatskih državljana i pravnih osoba u zemljama ugovornicama Ugovora o Europskom ekonomskom prostoru</a:t>
            </a:r>
            <a:endParaRPr lang="hr-HR" altLang="sr-Latn-RS" sz="2000" dirty="0">
              <a:cs typeface="Arial" charset="0"/>
            </a:endParaRPr>
          </a:p>
          <a:p>
            <a:pPr marL="342900" indent="-342900">
              <a:spcBef>
                <a:spcPct val="20000"/>
              </a:spcBef>
              <a:spcAft>
                <a:spcPts val="800"/>
              </a:spcAft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r>
              <a:rPr lang="hr-HR" altLang="sr-Latn-RS" sz="2000" dirty="0" smtClean="0">
                <a:latin typeface="Candara" panose="020E0502030303020204" pitchFamily="34" charset="0"/>
                <a:cs typeface="Arial" charset="0"/>
              </a:rPr>
              <a:t>N</a:t>
            </a:r>
            <a:r>
              <a:rPr lang="vi-VN" altLang="sr-Latn-RS" sz="2000" dirty="0" smtClean="0">
                <a:latin typeface="Candara" panose="020E0502030303020204" pitchFamily="34" charset="0"/>
                <a:cs typeface="Arial" charset="0"/>
              </a:rPr>
              <a:t>eovisn</a:t>
            </a:r>
            <a:r>
              <a:rPr lang="hr-HR" altLang="sr-Latn-RS" sz="2000" dirty="0">
                <a:latin typeface="Candara" panose="020E0502030303020204" pitchFamily="34" charset="0"/>
                <a:cs typeface="Arial" charset="0"/>
              </a:rPr>
              <a:t>a</a:t>
            </a:r>
            <a:r>
              <a:rPr lang="vi-VN" altLang="sr-Latn-RS" sz="2000" dirty="0">
                <a:latin typeface="Candara" panose="020E0502030303020204" pitchFamily="34" charset="0"/>
                <a:cs typeface="Arial" charset="0"/>
              </a:rPr>
              <a:t> kontrol</a:t>
            </a:r>
            <a:r>
              <a:rPr lang="hr-HR" altLang="sr-Latn-RS" sz="2000" dirty="0">
                <a:latin typeface="Candara" panose="020E0502030303020204" pitchFamily="34" charset="0"/>
                <a:cs typeface="Arial" charset="0"/>
              </a:rPr>
              <a:t>a</a:t>
            </a:r>
            <a:r>
              <a:rPr lang="vi-VN" altLang="sr-Latn-RS" sz="2000" dirty="0">
                <a:latin typeface="Candara" panose="020E0502030303020204" pitchFamily="34" charset="0"/>
                <a:cs typeface="Arial" charset="0"/>
              </a:rPr>
              <a:t> energetskog certifikata i izvješća o redovitom pregledu sustava grijanja i sustava hlađenja ili klimatizacije u </a:t>
            </a:r>
            <a:r>
              <a:rPr lang="vi-VN" altLang="sr-Latn-RS" sz="2000" dirty="0" smtClean="0">
                <a:latin typeface="Candara" panose="020E0502030303020204" pitchFamily="34" charset="0"/>
                <a:cs typeface="Arial" charset="0"/>
              </a:rPr>
              <a:t>zgradi</a:t>
            </a:r>
            <a:endParaRPr lang="hr-HR" altLang="sr-Latn-RS" sz="2000" dirty="0">
              <a:latin typeface="Candara" panose="020E0502030303020204" pitchFamily="34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spcAft>
                <a:spcPts val="500"/>
              </a:spcAft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r>
              <a:rPr lang="hr-HR" sz="2000" dirty="0" smtClean="0">
                <a:latin typeface="Candara" panose="020E0502030303020204" pitchFamily="34" charset="0"/>
              </a:rPr>
              <a:t>Kazne za </a:t>
            </a:r>
            <a:r>
              <a:rPr lang="hr-HR" sz="2000" dirty="0">
                <a:latin typeface="Candara" panose="020E0502030303020204" pitchFamily="34" charset="0"/>
              </a:rPr>
              <a:t>prekršaje investitora, projektanata, izvođača, vlasnika građevine te osoba ovlaštenih za energetsko certificiranje</a:t>
            </a:r>
          </a:p>
          <a:p>
            <a:pPr>
              <a:spcBef>
                <a:spcPct val="20000"/>
              </a:spcBef>
              <a:spcAft>
                <a:spcPts val="500"/>
              </a:spcAft>
              <a:buClr>
                <a:schemeClr val="bg2">
                  <a:lumMod val="10000"/>
                </a:schemeClr>
              </a:buClr>
              <a:defRPr/>
            </a:pPr>
            <a:endParaRPr lang="hr-HR" altLang="sr-Latn-RS" dirty="0">
              <a:latin typeface="Candara" panose="020E0502030303020204" pitchFamily="34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endParaRPr lang="vi-VN" sz="2000" dirty="0">
              <a:latin typeface="Candara" panose="020E0502030303020204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endParaRPr lang="hr-HR" sz="2000" dirty="0" smtClean="0"/>
          </a:p>
          <a:p>
            <a:pPr marL="342900" indent="-342900">
              <a:spcBef>
                <a:spcPct val="20000"/>
              </a:spcBef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endParaRPr lang="hr-HR" sz="2000" dirty="0">
              <a:solidFill>
                <a:schemeClr val="bg2">
                  <a:lumMod val="10000"/>
                </a:schemeClr>
              </a:solidFill>
              <a:latin typeface="Candara" panose="020E0502030303020204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>
                  <a:lumMod val="10000"/>
                </a:schemeClr>
              </a:buClr>
              <a:buFont typeface="Calibri" panose="020F0502020204030204" pitchFamily="34" charset="0"/>
              <a:buChar char="→"/>
              <a:defRPr/>
            </a:pPr>
            <a:endParaRPr lang="hr-HR" altLang="sr-Latn-RS" sz="20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spcBef>
                <a:spcPct val="20000"/>
              </a:spcBef>
              <a:buFontTx/>
              <a:buChar char="-"/>
              <a:defRPr/>
            </a:pPr>
            <a:endParaRPr lang="hr-HR" altLang="sr-Latn-RS" dirty="0" smtClean="0">
              <a:latin typeface="Calibri" pitchFamily="34" charset="0"/>
              <a:cs typeface="Arial" charset="0"/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755576" y="1878809"/>
            <a:ext cx="1673855" cy="430887"/>
          </a:xfrm>
          <a:prstGeom prst="rect">
            <a:avLst/>
          </a:prstGeom>
          <a:noFill/>
          <a:ln cmpd="dbl">
            <a:solidFill>
              <a:schemeClr val="bg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220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ndara" panose="020E0502030303020204" pitchFamily="34" charset="0"/>
              </a:rPr>
              <a:t>PROPISUJE :</a:t>
            </a:r>
            <a:endParaRPr lang="hr-HR" sz="2200" dirty="0">
              <a:ln w="10160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049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467544" y="836712"/>
            <a:ext cx="61744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Zakon o gradnji </a:t>
            </a:r>
            <a:r>
              <a:rPr lang="hr-HR" sz="3200" b="1" dirty="0">
                <a:solidFill>
                  <a:srgbClr val="0070C0"/>
                </a:solidFill>
                <a:latin typeface="Candara" panose="020E0502030303020204" pitchFamily="34" charset="0"/>
                <a:cs typeface="Arial" pitchFamily="34" charset="0"/>
              </a:rPr>
              <a:t> </a:t>
            </a:r>
            <a:endParaRPr lang="hr-HR" sz="3200" b="1" dirty="0" smtClean="0">
              <a:solidFill>
                <a:srgbClr val="0070C0"/>
              </a:solidFill>
              <a:latin typeface="Candara" panose="020E0502030303020204" pitchFamily="34" charset="0"/>
              <a:cs typeface="Arial" pitchFamily="34" charset="0"/>
            </a:endParaRPr>
          </a:p>
          <a:p>
            <a:r>
              <a:rPr lang="hr-HR" sz="3200" dirty="0" smtClean="0">
                <a:solidFill>
                  <a:srgbClr val="0070C0"/>
                </a:solidFill>
                <a:latin typeface="Candara" panose="020E0502030303020204" pitchFamily="34" charset="0"/>
                <a:cs typeface="Arial" pitchFamily="34" charset="0"/>
              </a:rPr>
              <a:t>(NN 153/13</a:t>
            </a:r>
            <a:r>
              <a:rPr lang="hr-HR" sz="3200" dirty="0">
                <a:solidFill>
                  <a:srgbClr val="0070C0"/>
                </a:solidFill>
                <a:cs typeface="Arial" pitchFamily="34" charset="0"/>
              </a:rPr>
              <a:t>)</a:t>
            </a:r>
            <a:endParaRPr lang="en-US" altLang="sr-Latn-RS" sz="32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663266" y="2590966"/>
            <a:ext cx="2054730" cy="430887"/>
          </a:xfrm>
          <a:prstGeom prst="rect">
            <a:avLst/>
          </a:prstGeom>
          <a:noFill/>
          <a:ln cmpd="dbl">
            <a:solidFill>
              <a:schemeClr val="bg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220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ndara" panose="020E0502030303020204" pitchFamily="34" charset="0"/>
              </a:rPr>
              <a:t>JAVNI  SEKTOR:</a:t>
            </a:r>
            <a:endParaRPr lang="hr-HR" sz="2200" dirty="0">
              <a:ln w="10160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645062" y="3068960"/>
            <a:ext cx="446007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dirty="0">
                <a:latin typeface="Candara" panose="020E0502030303020204" pitchFamily="34" charset="0"/>
              </a:rPr>
              <a:t>Članak 25. Zakona – obveza vlasnika zgrade javne namjene</a:t>
            </a:r>
          </a:p>
          <a:p>
            <a:pPr>
              <a:defRPr/>
            </a:pPr>
            <a:endParaRPr lang="hr-HR" dirty="0">
              <a:latin typeface="Candara" panose="020E0502030303020204" pitchFamily="34" charset="0"/>
            </a:endParaRPr>
          </a:p>
          <a:p>
            <a:pPr>
              <a:buFont typeface="Calibri" panose="020F0502020204030204" pitchFamily="34" charset="0"/>
              <a:buChar char="→"/>
              <a:defRPr/>
            </a:pPr>
            <a:r>
              <a:rPr lang="hr-HR" dirty="0">
                <a:latin typeface="Candara" panose="020E0502030303020204" pitchFamily="34" charset="0"/>
              </a:rPr>
              <a:t>Vlasnik zgrade javne namjene čija ukupna </a:t>
            </a:r>
            <a:r>
              <a:rPr lang="hr-HR" dirty="0" smtClean="0">
                <a:latin typeface="Candara" panose="020E0502030303020204" pitchFamily="34" charset="0"/>
              </a:rPr>
              <a:t>      </a:t>
            </a:r>
          </a:p>
          <a:p>
            <a:pPr>
              <a:defRPr/>
            </a:pPr>
            <a:r>
              <a:rPr lang="hr-HR" dirty="0">
                <a:latin typeface="Candara" panose="020E0502030303020204" pitchFamily="34" charset="0"/>
              </a:rPr>
              <a:t> </a:t>
            </a:r>
            <a:r>
              <a:rPr lang="hr-HR" dirty="0" smtClean="0">
                <a:latin typeface="Candara" panose="020E0502030303020204" pitchFamily="34" charset="0"/>
              </a:rPr>
              <a:t>    korisna </a:t>
            </a:r>
            <a:r>
              <a:rPr lang="hr-HR" dirty="0">
                <a:latin typeface="Candara" panose="020E0502030303020204" pitchFamily="34" charset="0"/>
              </a:rPr>
              <a:t>površina </a:t>
            </a:r>
            <a:r>
              <a:rPr lang="hr-HR" dirty="0" smtClean="0">
                <a:latin typeface="Candara" panose="020E0502030303020204" pitchFamily="34" charset="0"/>
              </a:rPr>
              <a:t> prelazi 250 </a:t>
            </a:r>
            <a:r>
              <a:rPr lang="hr-HR" dirty="0">
                <a:latin typeface="Candara" panose="020E0502030303020204" pitchFamily="34" charset="0"/>
              </a:rPr>
              <a:t>m</a:t>
            </a:r>
            <a:r>
              <a:rPr lang="hr-HR" baseline="30000" dirty="0">
                <a:latin typeface="Candara" panose="020E0502030303020204" pitchFamily="34" charset="0"/>
              </a:rPr>
              <a:t>2</a:t>
            </a:r>
            <a:r>
              <a:rPr lang="hr-HR" dirty="0">
                <a:latin typeface="Candara" panose="020E0502030303020204" pitchFamily="34" charset="0"/>
              </a:rPr>
              <a:t> mora </a:t>
            </a:r>
            <a:r>
              <a:rPr lang="hr-HR" dirty="0" smtClean="0">
                <a:latin typeface="Candara" panose="020E0502030303020204" pitchFamily="34" charset="0"/>
              </a:rPr>
              <a:t/>
            </a:r>
            <a:br>
              <a:rPr lang="hr-HR" dirty="0" smtClean="0">
                <a:latin typeface="Candara" panose="020E0502030303020204" pitchFamily="34" charset="0"/>
              </a:rPr>
            </a:br>
            <a:r>
              <a:rPr lang="hr-HR" dirty="0" smtClean="0">
                <a:latin typeface="Candara" panose="020E0502030303020204" pitchFamily="34" charset="0"/>
              </a:rPr>
              <a:t>     izložiti </a:t>
            </a:r>
            <a:r>
              <a:rPr lang="hr-HR" dirty="0">
                <a:latin typeface="Candara" panose="020E0502030303020204" pitchFamily="34" charset="0"/>
              </a:rPr>
              <a:t>energetski certifikat na vidljivom </a:t>
            </a:r>
            <a:r>
              <a:rPr lang="hr-HR" dirty="0" smtClean="0">
                <a:latin typeface="Candara" panose="020E0502030303020204" pitchFamily="34" charset="0"/>
              </a:rPr>
              <a:t/>
            </a:r>
            <a:br>
              <a:rPr lang="hr-HR" dirty="0" smtClean="0">
                <a:latin typeface="Candara" panose="020E0502030303020204" pitchFamily="34" charset="0"/>
              </a:rPr>
            </a:br>
            <a:r>
              <a:rPr lang="hr-HR" dirty="0" smtClean="0">
                <a:latin typeface="Candara" panose="020E0502030303020204" pitchFamily="34" charset="0"/>
              </a:rPr>
              <a:t>    mjestu </a:t>
            </a:r>
            <a:r>
              <a:rPr lang="hr-HR" dirty="0">
                <a:latin typeface="Candara" panose="020E0502030303020204" pitchFamily="34" charset="0"/>
              </a:rPr>
              <a:t>u zgradi koje je lako dostupno svim </a:t>
            </a:r>
            <a:r>
              <a:rPr lang="hr-HR" dirty="0" smtClean="0">
                <a:latin typeface="Candara" panose="020E0502030303020204" pitchFamily="34" charset="0"/>
              </a:rPr>
              <a:t/>
            </a:r>
            <a:br>
              <a:rPr lang="hr-HR" dirty="0" smtClean="0">
                <a:latin typeface="Candara" panose="020E0502030303020204" pitchFamily="34" charset="0"/>
              </a:rPr>
            </a:br>
            <a:r>
              <a:rPr lang="hr-HR" dirty="0" smtClean="0">
                <a:latin typeface="Candara" panose="020E0502030303020204" pitchFamily="34" charset="0"/>
              </a:rPr>
              <a:t>    posjetiteljima </a:t>
            </a:r>
            <a:r>
              <a:rPr lang="hr-HR" dirty="0">
                <a:latin typeface="Candara" panose="020E0502030303020204" pitchFamily="34" charset="0"/>
              </a:rPr>
              <a:t>zgrade</a:t>
            </a:r>
          </a:p>
          <a:p>
            <a:pPr>
              <a:defRPr/>
            </a:pPr>
            <a:endParaRPr lang="hr-HR" dirty="0">
              <a:latin typeface="Candara" panose="020E0502030303020204" pitchFamily="34" charset="0"/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1484784"/>
            <a:ext cx="3621952" cy="501244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110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506908"/>
            <a:ext cx="4032448" cy="1143000"/>
          </a:xfrm>
        </p:spPr>
        <p:txBody>
          <a:bodyPr>
            <a:norm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Važeći  pravilnici </a:t>
            </a:r>
            <a:endParaRPr lang="hr-HR" sz="3200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800"/>
              </a:spcAft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dirty="0">
                <a:latin typeface="Candara" panose="020E0502030303020204" pitchFamily="34" charset="0"/>
              </a:rPr>
              <a:t>Pravilnik o energetskom pregledu zgrade i energetskom </a:t>
            </a:r>
            <a:r>
              <a:rPr lang="hr-HR" dirty="0" smtClean="0">
                <a:latin typeface="Candara" panose="020E0502030303020204" pitchFamily="34" charset="0"/>
              </a:rPr>
              <a:t>certificiranju</a:t>
            </a:r>
            <a:br>
              <a:rPr lang="hr-HR" dirty="0" smtClean="0">
                <a:latin typeface="Candara" panose="020E0502030303020204" pitchFamily="34" charset="0"/>
              </a:rPr>
            </a:br>
            <a:r>
              <a:rPr lang="hr-HR" dirty="0" smtClean="0">
                <a:latin typeface="Candara" panose="020E0502030303020204" pitchFamily="34" charset="0"/>
              </a:rPr>
              <a:t>(NN 48/14, 150/14, 133/15, 22/16, 49/16, 87/16)</a:t>
            </a:r>
          </a:p>
          <a:p>
            <a:pPr>
              <a:spcAft>
                <a:spcPts val="800"/>
              </a:spcAft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dirty="0">
                <a:latin typeface="Candara" panose="020E0502030303020204" pitchFamily="34" charset="0"/>
              </a:rPr>
              <a:t>Pravilnik o osobama ovlaštenim za energetsko certificiranje, energetski pregled zgrade i redoviti pregled sustava grijanja i sustava hlađenja ili klimatizacije u </a:t>
            </a:r>
            <a:r>
              <a:rPr lang="hr-HR" dirty="0" smtClean="0">
                <a:latin typeface="Candara" panose="020E0502030303020204" pitchFamily="34" charset="0"/>
              </a:rPr>
              <a:t>zgradi (NN   73/15, 133/15)</a:t>
            </a:r>
          </a:p>
          <a:p>
            <a:pPr>
              <a:spcAft>
                <a:spcPts val="800"/>
              </a:spcAft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dirty="0">
                <a:latin typeface="Candara" panose="020E0502030303020204" pitchFamily="34" charset="0"/>
              </a:rPr>
              <a:t>Pravilnik o kontroli energetskog certifikata zgrade i izvješća o redovitom pregledu sustava grijanja i sustava hlađenja ili klimatizacije u </a:t>
            </a:r>
            <a:r>
              <a:rPr lang="hr-HR" dirty="0" smtClean="0">
                <a:latin typeface="Candara" panose="020E0502030303020204" pitchFamily="34" charset="0"/>
              </a:rPr>
              <a:t>zgradi  (NN 73/15)</a:t>
            </a:r>
          </a:p>
          <a:p>
            <a:pPr>
              <a:spcBef>
                <a:spcPts val="48"/>
              </a:spcBef>
              <a:spcAft>
                <a:spcPts val="800"/>
              </a:spcAft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¥"/>
              <a:defRPr/>
            </a:pPr>
            <a:r>
              <a:rPr lang="hr-HR" dirty="0" smtClean="0">
                <a:latin typeface="Candara" panose="020E0502030303020204" pitchFamily="34" charset="0"/>
              </a:rPr>
              <a:t>Pravilnik </a:t>
            </a:r>
            <a:r>
              <a:rPr lang="hr-HR" dirty="0">
                <a:latin typeface="Candara" panose="020E0502030303020204" pitchFamily="34" charset="0"/>
              </a:rPr>
              <a:t>o uvjetima i načinu izdavanja potvrde hrvatskim državljanima i pravnim osobama za ostvarivanje prava pružanja usluga regulirane profesije energetskog certificiranja i energetskog pregleda zgrade u državama ugovornicama Ugovora o Europskom ekonomskom </a:t>
            </a:r>
            <a:r>
              <a:rPr lang="hr-HR" dirty="0" smtClean="0">
                <a:latin typeface="Candara" panose="020E0502030303020204" pitchFamily="34" charset="0"/>
              </a:rPr>
              <a:t>prostoru </a:t>
            </a:r>
            <a:r>
              <a:rPr lang="hr-HR" dirty="0">
                <a:latin typeface="Candara" panose="020E0502030303020204" pitchFamily="34" charset="0"/>
              </a:rPr>
              <a:t>(NN </a:t>
            </a:r>
            <a:r>
              <a:rPr lang="hr-HR" dirty="0" smtClean="0">
                <a:latin typeface="Candara" panose="020E0502030303020204" pitchFamily="34" charset="0"/>
              </a:rPr>
              <a:t>47/14)</a:t>
            </a:r>
            <a:endParaRPr lang="hr-HR" dirty="0">
              <a:latin typeface="Candara" panose="020E0502030303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55D6-8C30-4385-B1F8-B25C55EA25D9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911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ilagođeno 30">
    <a:dk1>
      <a:srgbClr val="4C4E44"/>
    </a:dk1>
    <a:lt1>
      <a:srgbClr val="FFFFFF"/>
    </a:lt1>
    <a:dk2>
      <a:srgbClr val="6D6D6D"/>
    </a:dk2>
    <a:lt2>
      <a:srgbClr val="D6D5C6"/>
    </a:lt2>
    <a:accent1>
      <a:srgbClr val="929586"/>
    </a:accent1>
    <a:accent2>
      <a:srgbClr val="4D4F45"/>
    </a:accent2>
    <a:accent3>
      <a:srgbClr val="B9BAB6"/>
    </a:accent3>
    <a:accent4>
      <a:srgbClr val="DADADA"/>
    </a:accent4>
    <a:accent5>
      <a:srgbClr val="C4C5BE"/>
    </a:accent5>
    <a:accent6>
      <a:srgbClr val="45473E"/>
    </a:accent6>
    <a:hlink>
      <a:srgbClr val="58BE67"/>
    </a:hlink>
    <a:folHlink>
      <a:srgbClr val="C0C640"/>
    </a:folHlink>
  </a:clrScheme>
  <a:fontScheme name="Globe">
    <a:majorFont>
      <a:latin typeface="Arial"/>
      <a:ea typeface=""/>
      <a:cs typeface="Arial"/>
    </a:majorFont>
    <a:minorFont>
      <a:latin typeface="Verdana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2057</TotalTime>
  <Words>2112</Words>
  <Application>Microsoft Office PowerPoint</Application>
  <PresentationFormat>Prikaz na zaslonu (4:3)</PresentationFormat>
  <Paragraphs>491</Paragraphs>
  <Slides>30</Slides>
  <Notes>30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30</vt:i4>
      </vt:variant>
    </vt:vector>
  </HeadingPairs>
  <TitlesOfParts>
    <vt:vector size="38" baseType="lpstr">
      <vt:lpstr>Arial</vt:lpstr>
      <vt:lpstr>Arial Narrow</vt:lpstr>
      <vt:lpstr>Calibri</vt:lpstr>
      <vt:lpstr>Candara</vt:lpstr>
      <vt:lpstr>Century Gothic</vt:lpstr>
      <vt:lpstr>Times New Roman</vt:lpstr>
      <vt:lpstr>Wingdings</vt:lpstr>
      <vt:lpstr>Tema sustava Office</vt:lpstr>
      <vt:lpstr>PowerPointova prezentacija</vt:lpstr>
      <vt:lpstr>EU ciljevi 2030.</vt:lpstr>
      <vt:lpstr>PowerPointova prezentacija</vt:lpstr>
      <vt:lpstr>Sredstvo: Poboljšavanje propisa za građenje</vt:lpstr>
      <vt:lpstr>PowerPointova prezentacija</vt:lpstr>
      <vt:lpstr>PowerPointova prezentacija</vt:lpstr>
      <vt:lpstr>PowerPointova prezentacija</vt:lpstr>
      <vt:lpstr>PowerPointova prezentacija</vt:lpstr>
      <vt:lpstr>Važeći  pravilnici </vt:lpstr>
      <vt:lpstr>Ostali akti</vt:lpstr>
      <vt:lpstr>Direktiva  o energetskoj učinkovitosti (EED) </vt:lpstr>
      <vt:lpstr>Direktiva  o energetskoj učinkovitosti</vt:lpstr>
      <vt:lpstr>Podzakonski akti</vt:lpstr>
      <vt:lpstr>Nacionalni Programi energetske obnove zgrada u RH</vt:lpstr>
      <vt:lpstr>PowerPointova prezentacija</vt:lpstr>
      <vt:lpstr>Program  energetske  obnove  obiteljskih  kuća    2014. – 2020.</vt:lpstr>
      <vt:lpstr> Shema provedbe energetske obnove obiteljskih kuća 2014 -2015</vt:lpstr>
      <vt:lpstr>Program  energetske  obnove  višestambenih zgrada   2014. – 2020.</vt:lpstr>
      <vt:lpstr> Shema  provedbe  energetske  obnove višestambenih zgrada 2014-2015</vt:lpstr>
      <vt:lpstr>Program energetske obnove zgrada javnog  sektora    2014. –2015.</vt:lpstr>
      <vt:lpstr>PowerPointova prezentacija</vt:lpstr>
      <vt:lpstr>PowerPointova prezentacija</vt:lpstr>
      <vt:lpstr>PowerPointova prezentacija</vt:lpstr>
      <vt:lpstr>PowerPointova prezentacija</vt:lpstr>
      <vt:lpstr>Struktura sustava upravljanja i kontrole OPKK</vt:lpstr>
      <vt:lpstr>Shema provedbe 2014-2020 (VZ 17.10.2016. – 31.01.2017.)</vt:lpstr>
      <vt:lpstr>PowerPointova prezentacija</vt:lpstr>
      <vt:lpstr>PowerPointova prezentacija</vt:lpstr>
      <vt:lpstr>PowerPointova prezentacija</vt:lpstr>
      <vt:lpstr>Hvala na pozornosti!</vt:lpstr>
    </vt:vector>
  </TitlesOfParts>
  <Company>MGIPU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 ENERGETSKE ODRŽIVOSTI</dc:title>
  <dc:creator>Karmen Domitrović Matasić</dc:creator>
  <cp:lastModifiedBy>Irena Križ Šelendić</cp:lastModifiedBy>
  <cp:revision>160</cp:revision>
  <cp:lastPrinted>2017-02-27T10:31:00Z</cp:lastPrinted>
  <dcterms:created xsi:type="dcterms:W3CDTF">2014-04-08T13:06:13Z</dcterms:created>
  <dcterms:modified xsi:type="dcterms:W3CDTF">2017-02-27T16:11:18Z</dcterms:modified>
</cp:coreProperties>
</file>